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notesMasterIdLst>
    <p:notesMasterId r:id="rId20"/>
  </p:notesMasterIdLst>
  <p:handoutMasterIdLst>
    <p:handoutMasterId r:id="rId21"/>
  </p:handoutMasterIdLst>
  <p:sldIdLst>
    <p:sldId id="256" r:id="rId2"/>
    <p:sldId id="266" r:id="rId3"/>
    <p:sldId id="263" r:id="rId4"/>
    <p:sldId id="261" r:id="rId5"/>
    <p:sldId id="272" r:id="rId6"/>
    <p:sldId id="316" r:id="rId7"/>
    <p:sldId id="317" r:id="rId8"/>
    <p:sldId id="322" r:id="rId9"/>
    <p:sldId id="323" r:id="rId10"/>
    <p:sldId id="271" r:id="rId11"/>
    <p:sldId id="324" r:id="rId12"/>
    <p:sldId id="283" r:id="rId13"/>
    <p:sldId id="291" r:id="rId14"/>
    <p:sldId id="318" r:id="rId15"/>
    <p:sldId id="319" r:id="rId16"/>
    <p:sldId id="320" r:id="rId17"/>
    <p:sldId id="321" r:id="rId18"/>
    <p:sldId id="293" r:id="rId19"/>
  </p:sldIdLst>
  <p:sldSz cx="9144000" cy="6858000" type="screen4x3"/>
  <p:notesSz cx="7023100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760" autoAdjust="0"/>
    <p:restoredTop sz="89988" autoAdjust="0"/>
  </p:normalViewPr>
  <p:slideViewPr>
    <p:cSldViewPr>
      <p:cViewPr varScale="1">
        <p:scale>
          <a:sx n="77" d="100"/>
          <a:sy n="77" d="100"/>
        </p:scale>
        <p:origin x="1566" y="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238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8275" y="0"/>
            <a:ext cx="3043238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B00B68-3B12-4015-9A68-9F6014043C02}" type="datetimeFigureOut">
              <a:rPr lang="en-US" smtClean="0"/>
              <a:t>7/14/2021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2375"/>
            <a:ext cx="3043238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8275" y="8842375"/>
            <a:ext cx="3043238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6F1D6D-270F-4965-AD4F-C45D876544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90807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2" y="0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3CA57A4F-ECE6-4035-A40A-EB0CC6B324A3}" type="datetimeFigureOut">
              <a:rPr lang="en-US" smtClean="0"/>
              <a:pPr/>
              <a:t>7/14/2021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4275" y="698500"/>
            <a:ext cx="4654550" cy="34909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24" tIns="46662" rIns="93324" bIns="46662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0" y="4421823"/>
            <a:ext cx="5618480" cy="4189095"/>
          </a:xfrm>
          <a:prstGeom prst="rect">
            <a:avLst/>
          </a:prstGeom>
        </p:spPr>
        <p:txBody>
          <a:bodyPr vert="horz" lIns="93324" tIns="46662" rIns="93324" bIns="46662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29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2" y="8842029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92C38423-5F98-40E5-A6FF-40675A7F223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74998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09C7FA-B0CA-47C5-90D9-FF80C58D70BA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53168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09C7FA-B0CA-47C5-90D9-FF80C58D70BA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31392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09C7FA-B0CA-47C5-90D9-FF80C58D70BA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73543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C38423-5F98-40E5-A6FF-40675A7F223B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1474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C38423-5F98-40E5-A6FF-40675A7F223B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0467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C38423-5F98-40E5-A6FF-40675A7F223B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9134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8991600" y="3048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BBF3C-9161-4D92-BDE4-C0650E2007EB}" type="datetimeFigureOut">
              <a:rPr lang="en-US" smtClean="0"/>
              <a:pPr/>
              <a:t>7/14/2021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155448" y="2420112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Oval 12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F5C69D88-2485-4FD4-85DA-FC173C531AE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 anchor="b"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BBF3C-9161-4D92-BDE4-C0650E2007EB}" type="datetimeFigureOut">
              <a:rPr lang="en-US" smtClean="0"/>
              <a:pPr/>
              <a:t>7/14/2021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69D88-2485-4FD4-85DA-FC173C531AE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 rot="5400000">
            <a:off x="4021836" y="3278124"/>
            <a:ext cx="624535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6839712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Oval 14"/>
          <p:cNvSpPr/>
          <p:nvPr/>
        </p:nvSpPr>
        <p:spPr>
          <a:xfrm>
            <a:off x="6934200" y="3020251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15912" y="3009901"/>
            <a:ext cx="457200" cy="441325"/>
          </a:xfrm>
        </p:spPr>
        <p:txBody>
          <a:bodyPr/>
          <a:lstStyle/>
          <a:p>
            <a:fld id="{F5C69D88-2485-4FD4-85DA-FC173C531AE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BBF3C-9161-4D92-BDE4-C0650E2007EB}" type="datetimeFigureOut">
              <a:rPr lang="en-US" smtClean="0"/>
              <a:pPr/>
              <a:t>7/14/2021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BBF3C-9161-4D92-BDE4-C0650E2007EB}" type="datetimeFigureOut">
              <a:rPr lang="en-US" smtClean="0"/>
              <a:pPr/>
              <a:t>7/14/2021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1688" y="1026372"/>
            <a:ext cx="457200" cy="441325"/>
          </a:xfrm>
        </p:spPr>
        <p:txBody>
          <a:bodyPr/>
          <a:lstStyle/>
          <a:p>
            <a:fld id="{F5C69D88-2485-4FD4-85DA-FC173C531AE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152400" y="2286000"/>
            <a:ext cx="8833104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5448" y="142352"/>
            <a:ext cx="8833104" cy="213969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 anchor="t"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BBF3C-9161-4D92-BDE4-C0650E2007EB}" type="datetimeFigureOut">
              <a:rPr lang="en-US" smtClean="0"/>
              <a:pPr/>
              <a:t>7/14/2021</a:t>
            </a:fld>
            <a:endParaRPr lang="en-US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152400" y="2438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Oval 9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Oval 10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F5C69D88-2485-4FD4-85DA-FC173C531AE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91200" y="6409944"/>
            <a:ext cx="3044952" cy="365760"/>
          </a:xfrm>
        </p:spPr>
        <p:txBody>
          <a:bodyPr/>
          <a:lstStyle/>
          <a:p>
            <a:fld id="{366BBF3C-9161-4D92-BDE4-C0650E2007EB}" type="datetimeFigureOut">
              <a:rPr lang="en-US" smtClean="0"/>
              <a:pPr/>
              <a:t>7/14/2021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69D88-2485-4FD4-85DA-FC173C531AE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 flipV="1">
            <a:off x="4563080" y="1575652"/>
            <a:ext cx="8921" cy="4819557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2" name="Content Placeholder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 flipV="1">
            <a:off x="4572000" y="2200275"/>
            <a:ext cx="0" cy="418795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152400" y="1371600"/>
            <a:ext cx="8833104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45923" y="6391656"/>
            <a:ext cx="8833104" cy="31089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BBF3C-9161-4D92-BDE4-C0650E2007EB}" type="datetimeFigureOut">
              <a:rPr lang="en-US" smtClean="0"/>
              <a:pPr/>
              <a:t>7/14/2021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4800" y="6409944"/>
            <a:ext cx="3581400" cy="365760"/>
          </a:xfrm>
        </p:spPr>
        <p:txBody>
          <a:bodyPr/>
          <a:lstStyle/>
          <a:p>
            <a:endParaRPr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52400" y="128016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4" name="Content Placeholder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6" name="Content Placeholder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5" name="Oval 24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Oval 26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43400" y="1042416"/>
            <a:ext cx="457200" cy="441325"/>
          </a:xfrm>
        </p:spPr>
        <p:txBody>
          <a:bodyPr/>
          <a:lstStyle>
            <a:lvl1pPr algn="ctr">
              <a:defRPr/>
            </a:lvl1pPr>
          </a:lstStyle>
          <a:p>
            <a:fld id="{F5C69D88-2485-4FD4-85DA-FC173C531AE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3" name="Title 22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en-US"/>
              <a:t>Click to edit Master title style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BBF3C-9161-4D92-BDE4-C0650E2007EB}" type="datetimeFigureOut">
              <a:rPr lang="en-US" smtClean="0"/>
              <a:pPr/>
              <a:t>7/14/2021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43400" y="1036020"/>
            <a:ext cx="457200" cy="441325"/>
          </a:xfrm>
        </p:spPr>
        <p:txBody>
          <a:bodyPr/>
          <a:lstStyle/>
          <a:p>
            <a:fld id="{F5C69D88-2485-4FD4-85DA-FC173C531AE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52400" y="158496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BBF3C-9161-4D92-BDE4-C0650E2007EB}" type="datetimeFigureOut">
              <a:rPr lang="en-US" smtClean="0"/>
              <a:pPr/>
              <a:t>7/14/2021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F5C69D88-2485-4FD4-85DA-FC173C531AE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152400" y="152400"/>
            <a:ext cx="8833104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3" name="Rectangle 12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 anchor="b"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Content Placeholder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0" name="Oval 9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Oval 10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F5C69D88-2485-4FD4-85DA-FC173C531AE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BBF3C-9161-4D92-BDE4-C0650E2007EB}" type="datetimeFigureOut">
              <a:rPr lang="en-US" smtClean="0"/>
              <a:pPr/>
              <a:t>7/14/2021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383280" cy="365760"/>
          </a:xfrm>
        </p:spPr>
        <p:txBody>
          <a:bodyPr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traight Connector 20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152400" y="152400"/>
            <a:ext cx="8833104" cy="30175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Oval 11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Oval 12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/>
          <a:p>
            <a:fld id="{F5C69D88-2485-4FD4-85DA-FC173C531AE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88152" y="6404984"/>
            <a:ext cx="3044952" cy="365760"/>
          </a:xfrm>
        </p:spPr>
        <p:txBody>
          <a:bodyPr/>
          <a:lstStyle/>
          <a:p>
            <a:fld id="{366BBF3C-9161-4D92-BDE4-C0650E2007EB}" type="datetimeFigureOut">
              <a:rPr lang="en-US" smtClean="0"/>
              <a:pPr/>
              <a:t>7/14/2021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584448" cy="36576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3933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fld id="{366BBF3C-9161-4D92-BDE4-C0650E2007EB}" type="datetimeFigureOut">
              <a:rPr lang="en-US" smtClean="0"/>
              <a:pPr/>
              <a:t>7/14/2021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152400" y="1276743"/>
            <a:ext cx="8833104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Oval 11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Oval 14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4343400" y="1040174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F5C69D88-2485-4FD4-85DA-FC173C531AE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8534400" cy="45994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jpeg"/><Relationship Id="rId4" Type="http://schemas.openxmlformats.org/officeDocument/2006/relationships/image" Target="../media/image27.jpeg"/><Relationship Id="rId9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eg"/><Relationship Id="rId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://www.epa.illinois.gov/Assets/iepa/water-quality/watershed-management/Priority%20Watersheds%202016.pdf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s://www2.illinois.gov/epa/Documents/epa-forms/water/financial-assistance/section-604b/section-604b-funding-opportunity.pdf#search=604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pa.illinois.gov/topics/grants-loans/state-revolving-fund/index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imaginario-nopensar.blogspot.com/2011/08/metodo-cientifico-para-ninos-y-5.html" TargetMode="External"/><Relationship Id="rId4" Type="http://schemas.openxmlformats.org/officeDocument/2006/relationships/image" Target="../media/image16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72200" y="2788563"/>
            <a:ext cx="2590800" cy="733985"/>
          </a:xfrm>
        </p:spPr>
        <p:txBody>
          <a:bodyPr>
            <a:noAutofit/>
          </a:bodyPr>
          <a:lstStyle/>
          <a:p>
            <a:pPr algn="r"/>
            <a:r>
              <a:rPr lang="en-US" sz="1400" dirty="0"/>
              <a:t>Christine Davis</a:t>
            </a:r>
          </a:p>
          <a:p>
            <a:pPr algn="r"/>
            <a:r>
              <a:rPr lang="en-US" sz="1400" dirty="0"/>
              <a:t>Illinois EPA</a:t>
            </a:r>
          </a:p>
          <a:p>
            <a:pPr algn="r"/>
            <a:r>
              <a:rPr lang="en-US" sz="1400" dirty="0"/>
              <a:t>July 2021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1" y="533400"/>
            <a:ext cx="8763000" cy="1295400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FF9900"/>
                </a:solidFill>
              </a:rPr>
              <a:t>IEPA Financial Assistance Programs</a:t>
            </a:r>
            <a:br>
              <a:rPr lang="en-US" sz="2800" dirty="0">
                <a:solidFill>
                  <a:srgbClr val="FF9900"/>
                </a:solidFill>
              </a:rPr>
            </a:br>
            <a:r>
              <a:rPr lang="en-US" sz="2400" dirty="0">
                <a:solidFill>
                  <a:srgbClr val="FF9900"/>
                </a:solidFill>
              </a:rPr>
              <a:t>Watershed Management and NPS Program Initiatives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BE5FA8D-236F-481F-8340-EAEC78325A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654" y="2669383"/>
            <a:ext cx="1977420" cy="258324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F61C509-76EB-4DE2-B909-6C5171CFE8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8561" y="3702444"/>
            <a:ext cx="2002952" cy="260237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E9B1BE9-58F8-4EC1-A803-1A2BC96B81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41013" y="2664912"/>
            <a:ext cx="2002952" cy="258562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76620CE-5B48-499B-A3E7-D780A5E449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91690" y="3702444"/>
            <a:ext cx="1986228" cy="2575272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DADFAC-9FE8-48F5-8EAD-F64EB1A8BA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3025" y="152400"/>
            <a:ext cx="6457950" cy="747713"/>
          </a:xfrm>
        </p:spPr>
        <p:txBody>
          <a:bodyPr/>
          <a:lstStyle/>
          <a:p>
            <a:pPr>
              <a:defRPr/>
            </a:pPr>
            <a:r>
              <a:rPr lang="en-US" dirty="0"/>
              <a:t>Resources Available</a:t>
            </a:r>
          </a:p>
        </p:txBody>
      </p:sp>
      <p:pic>
        <p:nvPicPr>
          <p:cNvPr id="22532" name="Picture 4">
            <a:extLst>
              <a:ext uri="{FF2B5EF4-FFF2-40B4-BE49-F238E27FC236}">
                <a16:creationId xmlns:a16="http://schemas.microsoft.com/office/drawing/2014/main" id="{B500C4C0-4C96-416E-AA68-4E3DAF6091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9578" y="1597196"/>
            <a:ext cx="3902868" cy="2876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3" name="Rectangle 6">
            <a:extLst>
              <a:ext uri="{FF2B5EF4-FFF2-40B4-BE49-F238E27FC236}">
                <a16:creationId xmlns:a16="http://schemas.microsoft.com/office/drawing/2014/main" id="{1957EADD-D530-4ADF-8ADF-724909074B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09895" y="4730978"/>
            <a:ext cx="324479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/>
            <a:r>
              <a:rPr lang="en-US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Resource Management Mapping Service </a:t>
            </a:r>
          </a:p>
          <a:p>
            <a:pPr eaLnBrk="1" hangingPunct="1"/>
            <a:r>
              <a:rPr lang="en-US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http://www.rmms.illinois.edu</a:t>
            </a:r>
          </a:p>
        </p:txBody>
      </p:sp>
      <p:sp>
        <p:nvSpPr>
          <p:cNvPr id="22534" name="TextBox 8">
            <a:extLst>
              <a:ext uri="{FF2B5EF4-FFF2-40B4-BE49-F238E27FC236}">
                <a16:creationId xmlns:a16="http://schemas.microsoft.com/office/drawing/2014/main" id="{94A58ACD-01B4-4115-A52E-BC4CA320CD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7771" y="5517020"/>
            <a:ext cx="4071829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/>
            <a:r>
              <a:rPr lang="en-US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https://www2.illinois.gov/epa/topics/water-quality/watershed-management/watershed-based-planning/Pages/default.aspx</a:t>
            </a:r>
          </a:p>
        </p:txBody>
      </p:sp>
      <p:sp>
        <p:nvSpPr>
          <p:cNvPr id="22536" name="TextBox 10">
            <a:extLst>
              <a:ext uri="{FF2B5EF4-FFF2-40B4-BE49-F238E27FC236}">
                <a16:creationId xmlns:a16="http://schemas.microsoft.com/office/drawing/2014/main" id="{F93B37CD-749F-41DE-BD16-CEFE0A004A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30290" y="1597196"/>
            <a:ext cx="37338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/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Call IEPA!  We’re available to provide technical assistance</a:t>
            </a:r>
            <a:r>
              <a:rPr lang="en-US" altLang="en-US" dirty="0"/>
              <a:t>.</a:t>
            </a:r>
          </a:p>
        </p:txBody>
      </p:sp>
      <p:pic>
        <p:nvPicPr>
          <p:cNvPr id="22531" name="Content Placeholder 3">
            <a:extLst>
              <a:ext uri="{FF2B5EF4-FFF2-40B4-BE49-F238E27FC236}">
                <a16:creationId xmlns:a16="http://schemas.microsoft.com/office/drawing/2014/main" id="{9AAB4787-4B03-421C-B4A7-AAA8681FEFE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291667" y="2246840"/>
            <a:ext cx="2941089" cy="3907578"/>
          </a:xfr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A48F8B8-A8B5-426D-ABC1-7E8DD9ECD9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7771" y="4574976"/>
            <a:ext cx="786452" cy="835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8780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DADFAC-9FE8-48F5-8EAD-F64EB1A8BA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3025" y="152400"/>
            <a:ext cx="6457950" cy="747713"/>
          </a:xfrm>
        </p:spPr>
        <p:txBody>
          <a:bodyPr/>
          <a:lstStyle/>
          <a:p>
            <a:pPr>
              <a:defRPr/>
            </a:pPr>
            <a:r>
              <a:rPr lang="en-US" dirty="0"/>
              <a:t>HELP US!  Please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026FD41-D205-434D-BF18-86CFFF7A5F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672225"/>
            <a:ext cx="3283831" cy="424731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67E1D52-A110-4551-BB98-AA9741EDDC78}"/>
              </a:ext>
            </a:extLst>
          </p:cNvPr>
          <p:cNvSpPr txBox="1"/>
          <p:nvPr/>
        </p:nvSpPr>
        <p:spPr>
          <a:xfrm>
            <a:off x="3886200" y="1672225"/>
            <a:ext cx="464820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Total Maximum Daily Load </a:t>
            </a:r>
            <a:r>
              <a:rPr lang="en-US" sz="1400" dirty="0"/>
              <a:t>(TMDL) </a:t>
            </a:r>
            <a:r>
              <a:rPr lang="en-US" dirty="0"/>
              <a:t>Program</a:t>
            </a:r>
          </a:p>
          <a:p>
            <a:endParaRPr lang="en-US" dirty="0"/>
          </a:p>
          <a:p>
            <a:r>
              <a:rPr lang="en-US" dirty="0"/>
              <a:t>Illinois EPA contracts with consulting firms to develop TMDLs for impaired rivers, streams and lakes throughout Illinois.</a:t>
            </a:r>
          </a:p>
          <a:p>
            <a:endParaRPr lang="en-US" dirty="0"/>
          </a:p>
          <a:p>
            <a:r>
              <a:rPr lang="en-US" dirty="0"/>
              <a:t>SWCD’s have vital knowledge that when shared help develop the most cost effective and efficient AND IMPLEMENTABLE reports.</a:t>
            </a:r>
          </a:p>
          <a:p>
            <a:endParaRPr lang="en-US" dirty="0"/>
          </a:p>
          <a:p>
            <a:r>
              <a:rPr lang="en-US" dirty="0"/>
              <a:t>Please learn about the TMDL program, what reports are already complete in your District and provide information for the reports that are currently being developed.</a:t>
            </a:r>
          </a:p>
        </p:txBody>
      </p:sp>
    </p:spTree>
    <p:extLst>
      <p:ext uri="{BB962C8B-B14F-4D97-AF65-F5344CB8AC3E}">
        <p14:creationId xmlns:p14="http://schemas.microsoft.com/office/powerpoint/2010/main" val="34765407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6000" dirty="0">
                <a:solidFill>
                  <a:srgbClr val="FF9900"/>
                </a:solidFill>
              </a:rPr>
              <a:t>Questions?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384860" y="1524000"/>
            <a:ext cx="8229600" cy="1447800"/>
          </a:xfrm>
        </p:spPr>
        <p:txBody>
          <a:bodyPr>
            <a:normAutofit fontScale="55000" lnSpcReduction="20000"/>
          </a:bodyPr>
          <a:lstStyle/>
          <a:p>
            <a:pPr algn="r">
              <a:buNone/>
            </a:pPr>
            <a:endParaRPr lang="en-US" dirty="0"/>
          </a:p>
          <a:p>
            <a:pPr algn="r">
              <a:buNone/>
            </a:pPr>
            <a:endParaRPr lang="en-US" dirty="0"/>
          </a:p>
          <a:p>
            <a:pPr algn="ctr">
              <a:buNone/>
            </a:pPr>
            <a:r>
              <a:rPr lang="en-US" sz="10300" dirty="0">
                <a:latin typeface="+mj-lt"/>
              </a:rPr>
              <a:t>Thank You!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029200" y="2895600"/>
            <a:ext cx="3581400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buNone/>
            </a:pPr>
            <a:endParaRPr lang="en-US" dirty="0"/>
          </a:p>
          <a:p>
            <a:pPr algn="r">
              <a:buNone/>
            </a:pPr>
            <a:endParaRPr lang="en-US" dirty="0"/>
          </a:p>
          <a:p>
            <a:pPr algn="r">
              <a:buNone/>
            </a:pPr>
            <a:r>
              <a:rPr lang="en-US" sz="2000" dirty="0"/>
              <a:t>Christine Davis</a:t>
            </a:r>
          </a:p>
          <a:p>
            <a:pPr algn="r">
              <a:buNone/>
            </a:pPr>
            <a:r>
              <a:rPr lang="en-US" sz="2000" dirty="0"/>
              <a:t>Nonpoint Source Unit</a:t>
            </a:r>
          </a:p>
          <a:p>
            <a:pPr algn="r">
              <a:buNone/>
            </a:pPr>
            <a:r>
              <a:rPr lang="en-US" sz="2000" dirty="0"/>
              <a:t>Illinois EPA, Bureau of Water</a:t>
            </a:r>
          </a:p>
          <a:p>
            <a:pPr algn="r">
              <a:buNone/>
            </a:pPr>
            <a:endParaRPr lang="en-US" sz="2000" dirty="0"/>
          </a:p>
          <a:p>
            <a:pPr algn="r">
              <a:buNone/>
            </a:pPr>
            <a:r>
              <a:rPr lang="en-US" sz="2000" dirty="0"/>
              <a:t>217.782.3362</a:t>
            </a:r>
          </a:p>
          <a:p>
            <a:pPr algn="r">
              <a:buNone/>
            </a:pPr>
            <a:r>
              <a:rPr lang="en-US" sz="2000" dirty="0"/>
              <a:t>christine.davis@illinois.gov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3276600"/>
            <a:ext cx="4271818" cy="28194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371600" y="6142734"/>
            <a:ext cx="277672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Early Childhood Center – DuPage County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E5DED18-3331-4E24-94D4-D57FBBB13F1D}"/>
              </a:ext>
            </a:extLst>
          </p:cNvPr>
          <p:cNvSpPr txBox="1"/>
          <p:nvPr/>
        </p:nvSpPr>
        <p:spPr>
          <a:xfrm>
            <a:off x="4826405" y="6088873"/>
            <a:ext cx="39869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BONUS SLIDES!  Keep Clicking!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solidFill>
                  <a:srgbClr val="FF9900"/>
                </a:solidFill>
              </a:rPr>
              <a:t>Best Management Practices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6994" y="4658493"/>
            <a:ext cx="2686833" cy="1384635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36311" y="1704570"/>
            <a:ext cx="5601484" cy="1419630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6205" y="3214830"/>
            <a:ext cx="2667622" cy="1327029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1711" y="1695826"/>
            <a:ext cx="2615540" cy="1419630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57816" y="4800600"/>
            <a:ext cx="1979979" cy="1230864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458287" y="6112999"/>
            <a:ext cx="82272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Ponds, terraces, grade control structures, rain gardens, permeable pavers &amp; streambank stabilization for water quality.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FC94210-9E4A-426D-B83D-75C379186F7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36311" y="3214830"/>
            <a:ext cx="3555573" cy="2828298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7E38576-CE3B-4791-B0E5-9D6FEECCC663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57816" y="3194072"/>
            <a:ext cx="1979979" cy="1524994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2630769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EE894D-5D25-46B8-ADBE-395407305D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Downspout Disconnection Assistance Program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000B85D0-AAB9-4AAB-B7F8-16EEAA7A004F}"/>
              </a:ext>
            </a:extLst>
          </p:cNvPr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3552855745"/>
              </p:ext>
            </p:extLst>
          </p:nvPr>
        </p:nvGraphicFramePr>
        <p:xfrm>
          <a:off x="400230" y="1676400"/>
          <a:ext cx="4763402" cy="4185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87800">
                  <a:extLst>
                    <a:ext uri="{9D8B030D-6E8A-4147-A177-3AD203B41FA5}">
                      <a16:colId xmlns:a16="http://schemas.microsoft.com/office/drawing/2014/main" val="4237785589"/>
                    </a:ext>
                  </a:extLst>
                </a:gridCol>
                <a:gridCol w="1137924">
                  <a:extLst>
                    <a:ext uri="{9D8B030D-6E8A-4147-A177-3AD203B41FA5}">
                      <a16:colId xmlns:a16="http://schemas.microsoft.com/office/drawing/2014/main" val="3314090085"/>
                    </a:ext>
                  </a:extLst>
                </a:gridCol>
                <a:gridCol w="1137924">
                  <a:extLst>
                    <a:ext uri="{9D8B030D-6E8A-4147-A177-3AD203B41FA5}">
                      <a16:colId xmlns:a16="http://schemas.microsoft.com/office/drawing/2014/main" val="2208903463"/>
                    </a:ext>
                  </a:extLst>
                </a:gridCol>
                <a:gridCol w="899754">
                  <a:extLst>
                    <a:ext uri="{9D8B030D-6E8A-4147-A177-3AD203B41FA5}">
                      <a16:colId xmlns:a16="http://schemas.microsoft.com/office/drawing/2014/main" val="3058609135"/>
                    </a:ext>
                  </a:extLst>
                </a:gridCol>
              </a:tblGrid>
              <a:tr h="370840">
                <a:tc gridSpan="4">
                  <a:txBody>
                    <a:bodyPr/>
                    <a:lstStyle/>
                    <a:p>
                      <a:r>
                        <a:rPr lang="en-US" sz="1400" dirty="0"/>
                        <a:t>Village of LaGrange Park: Cook County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742250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Funding Source:</a:t>
                      </a:r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r>
                        <a:rPr lang="en-US" sz="1400" dirty="0"/>
                        <a:t>Illinois Green Infrastructure Program</a:t>
                      </a:r>
                    </a:p>
                    <a:p>
                      <a:r>
                        <a:rPr lang="en-US" sz="1400" dirty="0">
                          <a:solidFill>
                            <a:schemeClr val="bg1">
                              <a:lumMod val="50000"/>
                            </a:schemeClr>
                          </a:solidFill>
                        </a:rPr>
                        <a:t>(Program Currently Unfunded)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65116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Date Completed:</a:t>
                      </a:r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r>
                        <a:rPr lang="en-US" sz="1400" dirty="0"/>
                        <a:t>November 30, 2018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004195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Cost: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Total</a:t>
                      </a:r>
                    </a:p>
                    <a:p>
                      <a:pPr algn="r"/>
                      <a:r>
                        <a:rPr lang="en-US" sz="1400" dirty="0"/>
                        <a:t>$274,593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Grant</a:t>
                      </a:r>
                    </a:p>
                    <a:p>
                      <a:pPr algn="r"/>
                      <a:r>
                        <a:rPr lang="en-US" sz="1400" dirty="0"/>
                        <a:t>$233,404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Match</a:t>
                      </a:r>
                    </a:p>
                    <a:p>
                      <a:pPr algn="r"/>
                      <a:r>
                        <a:rPr lang="en-US" sz="1400" dirty="0"/>
                        <a:t>$41,189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81251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BMP Installed:</a:t>
                      </a:r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r>
                        <a:rPr lang="en-US" sz="1400" dirty="0"/>
                        <a:t>Downspout Disconnections, Rain Gardens, </a:t>
                      </a:r>
                      <a:r>
                        <a:rPr lang="en-US" sz="1400" dirty="0" err="1"/>
                        <a:t>Bioswales</a:t>
                      </a:r>
                      <a:r>
                        <a:rPr lang="en-US" sz="1400" dirty="0"/>
                        <a:t>, Dry Wells, Rain Barrels and Popup Emitters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417698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Notables:</a:t>
                      </a:r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r>
                        <a:rPr lang="en-US" sz="1400" dirty="0"/>
                        <a:t>Village Ordinance w/Deadline to Disconnect</a:t>
                      </a:r>
                    </a:p>
                    <a:p>
                      <a:r>
                        <a:rPr lang="en-US" sz="1400" dirty="0"/>
                        <a:t>Pilot Program for Seniors &amp; Disabled</a:t>
                      </a:r>
                    </a:p>
                    <a:p>
                      <a:r>
                        <a:rPr lang="en-US" sz="1400" dirty="0"/>
                        <a:t>Dedicated Project Manager</a:t>
                      </a:r>
                    </a:p>
                    <a:p>
                      <a:r>
                        <a:rPr lang="en-US" sz="1400" dirty="0"/>
                        <a:t>Project Area was 2.25 Square Miles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809788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Results:</a:t>
                      </a:r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r>
                        <a:rPr lang="en-US" sz="1400" dirty="0"/>
                        <a:t>4,407 Downspouts Disconnected from 1,847 Homes (482 Home rcvd $)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85922915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665AB9C3-DDC6-434B-9BD6-7F22EF3590AC}"/>
              </a:ext>
            </a:extLst>
          </p:cNvPr>
          <p:cNvSpPr txBox="1"/>
          <p:nvPr/>
        </p:nvSpPr>
        <p:spPr>
          <a:xfrm>
            <a:off x="5432509" y="4953000"/>
            <a:ext cx="342020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Before: </a:t>
            </a:r>
          </a:p>
          <a:p>
            <a:r>
              <a:rPr lang="en-US" sz="1600" dirty="0"/>
              <a:t>47 % of Homes Connected to CSO, Contributing Roughly 12 % of the Flow During a Heavy Rain Event.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645B883-22E7-49DB-B18B-94742F1EF09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53268" y="1851856"/>
            <a:ext cx="1456696" cy="2133600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65D2E09-8BA3-4204-89CA-C352A0DA44A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00434" y="1851856"/>
            <a:ext cx="1261951" cy="2133599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E695D32-3652-41D0-B54F-E49485CA838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62070" y="3810000"/>
            <a:ext cx="1238192" cy="1219200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2328784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EE894D-5D25-46B8-ADBE-395407305D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Morton Arboretum Parking Lot Runoff Control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000B85D0-AAB9-4AAB-B7F8-16EEAA7A004F}"/>
              </a:ext>
            </a:extLst>
          </p:cNvPr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2940132126"/>
              </p:ext>
            </p:extLst>
          </p:nvPr>
        </p:nvGraphicFramePr>
        <p:xfrm>
          <a:off x="3657600" y="1691640"/>
          <a:ext cx="5105400" cy="4465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00199">
                  <a:extLst>
                    <a:ext uri="{9D8B030D-6E8A-4147-A177-3AD203B41FA5}">
                      <a16:colId xmlns:a16="http://schemas.microsoft.com/office/drawing/2014/main" val="4237785589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3314090085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208903463"/>
                    </a:ext>
                  </a:extLst>
                </a:gridCol>
                <a:gridCol w="1143001">
                  <a:extLst>
                    <a:ext uri="{9D8B030D-6E8A-4147-A177-3AD203B41FA5}">
                      <a16:colId xmlns:a16="http://schemas.microsoft.com/office/drawing/2014/main" val="3058609135"/>
                    </a:ext>
                  </a:extLst>
                </a:gridCol>
              </a:tblGrid>
              <a:tr h="370840">
                <a:tc gridSpan="4">
                  <a:txBody>
                    <a:bodyPr/>
                    <a:lstStyle/>
                    <a:p>
                      <a:r>
                        <a:rPr lang="en-US" sz="1400" dirty="0"/>
                        <a:t>Morton Arboretum: DuPage County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742250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Funding Source:</a:t>
                      </a:r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r>
                        <a:rPr lang="en-US" sz="1400" dirty="0"/>
                        <a:t>Section 319 Grant Program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65116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Date Completed:</a:t>
                      </a:r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r>
                        <a:rPr lang="en-US" sz="1400" dirty="0"/>
                        <a:t>January 2006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004195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Cost: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Total </a:t>
                      </a:r>
                    </a:p>
                    <a:p>
                      <a:pPr algn="r"/>
                      <a:r>
                        <a:rPr lang="en-US" sz="1400" dirty="0"/>
                        <a:t> $2,110,860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Grant</a:t>
                      </a:r>
                    </a:p>
                    <a:p>
                      <a:pPr algn="r"/>
                      <a:r>
                        <a:rPr lang="en-US" sz="1400" dirty="0"/>
                        <a:t>$1,266,516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Match</a:t>
                      </a:r>
                    </a:p>
                    <a:p>
                      <a:pPr algn="r"/>
                      <a:r>
                        <a:rPr lang="en-US" sz="1400" dirty="0"/>
                        <a:t>$844,345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81251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BMP Installed:</a:t>
                      </a:r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r>
                        <a:rPr lang="en-US" sz="1400" dirty="0"/>
                        <a:t>Porous Pavement, Curb Cuts, </a:t>
                      </a:r>
                      <a:r>
                        <a:rPr lang="en-US" sz="1400" dirty="0" err="1"/>
                        <a:t>Bioswales</a:t>
                      </a:r>
                      <a:r>
                        <a:rPr lang="en-US" sz="1400" dirty="0"/>
                        <a:t>,  4’ Deep Gravel Drainage Layer, Level Spreader, Rock Outlet Protection, Filter Strip, and Wetland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417698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Notables:</a:t>
                      </a:r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r>
                        <a:rPr lang="en-US" sz="1400" dirty="0"/>
                        <a:t>O &amp; M: Periodic Vacuuming, no Grit or Sand for Winter Weather, De-icing Chemical OK on Pavement, but can Affect Plants and Water Quality.  More Expensive to Install than Traditional lot, but can Save Money Over Long Run.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809788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Results:</a:t>
                      </a:r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r>
                        <a:rPr lang="en-US" sz="1400" dirty="0"/>
                        <a:t>6.4 acre Parking (489 cars and 11 buses)</a:t>
                      </a:r>
                    </a:p>
                    <a:p>
                      <a:r>
                        <a:rPr lang="en-US" sz="1400" dirty="0"/>
                        <a:t>Non-pervious used in ADA Sections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85922915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B7E79777-C7FF-462F-A0FB-17F3E67FF0D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8807" y="5196137"/>
            <a:ext cx="1450849" cy="858641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800C1D3-5954-440E-994A-2B40CEE354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" y="1615440"/>
            <a:ext cx="3120663" cy="206105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23ECEDE-A791-4252-AE7B-B1E27DBBBA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1752" y="3733800"/>
            <a:ext cx="2118565" cy="140503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BADBD97-C29C-4BBA-A620-F31706BDCDD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28928" y="4427469"/>
            <a:ext cx="1599454" cy="1630181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3815341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EE894D-5D25-46B8-ADBE-395407305D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Old Salem Chautauqua Wetland Basin Project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000B85D0-AAB9-4AAB-B7F8-16EEAA7A004F}"/>
              </a:ext>
            </a:extLst>
          </p:cNvPr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363626590"/>
              </p:ext>
            </p:extLst>
          </p:nvPr>
        </p:nvGraphicFramePr>
        <p:xfrm>
          <a:off x="381000" y="1919236"/>
          <a:ext cx="4763402" cy="3972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87800">
                  <a:extLst>
                    <a:ext uri="{9D8B030D-6E8A-4147-A177-3AD203B41FA5}">
                      <a16:colId xmlns:a16="http://schemas.microsoft.com/office/drawing/2014/main" val="4237785589"/>
                    </a:ext>
                  </a:extLst>
                </a:gridCol>
                <a:gridCol w="1137924">
                  <a:extLst>
                    <a:ext uri="{9D8B030D-6E8A-4147-A177-3AD203B41FA5}">
                      <a16:colId xmlns:a16="http://schemas.microsoft.com/office/drawing/2014/main" val="3314090085"/>
                    </a:ext>
                  </a:extLst>
                </a:gridCol>
                <a:gridCol w="1137924">
                  <a:extLst>
                    <a:ext uri="{9D8B030D-6E8A-4147-A177-3AD203B41FA5}">
                      <a16:colId xmlns:a16="http://schemas.microsoft.com/office/drawing/2014/main" val="2208903463"/>
                    </a:ext>
                  </a:extLst>
                </a:gridCol>
                <a:gridCol w="899754">
                  <a:extLst>
                    <a:ext uri="{9D8B030D-6E8A-4147-A177-3AD203B41FA5}">
                      <a16:colId xmlns:a16="http://schemas.microsoft.com/office/drawing/2014/main" val="3058609135"/>
                    </a:ext>
                  </a:extLst>
                </a:gridCol>
              </a:tblGrid>
              <a:tr h="370840">
                <a:tc gridSpan="4">
                  <a:txBody>
                    <a:bodyPr/>
                    <a:lstStyle/>
                    <a:p>
                      <a:r>
                        <a:rPr lang="en-US" sz="1400" dirty="0"/>
                        <a:t>Old Salem Chautauqua Homeowners Association: Menard County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742250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Funding Source:</a:t>
                      </a:r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r>
                        <a:rPr lang="en-US" sz="1400" dirty="0"/>
                        <a:t>Section 319 Grant Program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65116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Date Completed:</a:t>
                      </a:r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r>
                        <a:rPr lang="en-US" sz="1400" dirty="0"/>
                        <a:t>August 30, 2006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004195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Cost: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Total</a:t>
                      </a:r>
                    </a:p>
                    <a:p>
                      <a:pPr algn="r"/>
                      <a:r>
                        <a:rPr lang="en-US" sz="1400" dirty="0"/>
                        <a:t>$80,529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Grant</a:t>
                      </a:r>
                    </a:p>
                    <a:p>
                      <a:pPr algn="r"/>
                      <a:r>
                        <a:rPr lang="en-US" sz="1400" dirty="0"/>
                        <a:t>$20,000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Match</a:t>
                      </a:r>
                    </a:p>
                    <a:p>
                      <a:pPr algn="r"/>
                      <a:r>
                        <a:rPr lang="en-US" sz="1400" dirty="0"/>
                        <a:t>$60,529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81251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BMP Installed:</a:t>
                      </a:r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r>
                        <a:rPr lang="en-US" sz="1400" dirty="0"/>
                        <a:t>Pond with Side Channel Outlet with 2 Wetland Cells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417698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Notables:</a:t>
                      </a:r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r>
                        <a:rPr lang="en-US" sz="1400" dirty="0"/>
                        <a:t>Historic 6-acre Pond Constructed in 1926; Breeched in 1997 by Flash-Food.  Investigation Found Drainage Area to be 725 Acres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809788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Results:</a:t>
                      </a:r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r>
                        <a:rPr lang="en-US" sz="1400" dirty="0"/>
                        <a:t>6.4 acre Pond with Stable Outlet/Overflow Channel, Sediment Load Reduction = 19 tons/year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85922915"/>
                  </a:ext>
                </a:extLst>
              </a:tr>
            </a:tbl>
          </a:graphicData>
        </a:graphic>
      </p:graphicFrame>
      <p:pic>
        <p:nvPicPr>
          <p:cNvPr id="14" name="Picture 13">
            <a:extLst>
              <a:ext uri="{FF2B5EF4-FFF2-40B4-BE49-F238E27FC236}">
                <a16:creationId xmlns:a16="http://schemas.microsoft.com/office/drawing/2014/main" id="{6EE6FBF2-72ED-4D92-9BEF-533DF0289AB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10200" y="1563756"/>
            <a:ext cx="2804449" cy="1654625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727E0DA-1C4D-42FE-B7ED-392D145E2C2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32135" y="2796887"/>
            <a:ext cx="2386097" cy="1600200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B3553D2-F2FA-4517-AE44-2CC7C4E81EC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6400" y="4286705"/>
            <a:ext cx="2286000" cy="1579306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8D0ABF2-69EE-41C9-8F18-58E7BE36700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38149" y="5282470"/>
            <a:ext cx="1380083" cy="929486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3924722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EE894D-5D25-46B8-ADBE-395407305D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Springbrook Creek Stream Meandering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000B85D0-AAB9-4AAB-B7F8-16EEAA7A004F}"/>
              </a:ext>
            </a:extLst>
          </p:cNvPr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47738179"/>
              </p:ext>
            </p:extLst>
          </p:nvPr>
        </p:nvGraphicFramePr>
        <p:xfrm>
          <a:off x="3990806" y="1615440"/>
          <a:ext cx="4763402" cy="476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87800">
                  <a:extLst>
                    <a:ext uri="{9D8B030D-6E8A-4147-A177-3AD203B41FA5}">
                      <a16:colId xmlns:a16="http://schemas.microsoft.com/office/drawing/2014/main" val="4237785589"/>
                    </a:ext>
                  </a:extLst>
                </a:gridCol>
                <a:gridCol w="1137924">
                  <a:extLst>
                    <a:ext uri="{9D8B030D-6E8A-4147-A177-3AD203B41FA5}">
                      <a16:colId xmlns:a16="http://schemas.microsoft.com/office/drawing/2014/main" val="3314090085"/>
                    </a:ext>
                  </a:extLst>
                </a:gridCol>
                <a:gridCol w="1137924">
                  <a:extLst>
                    <a:ext uri="{9D8B030D-6E8A-4147-A177-3AD203B41FA5}">
                      <a16:colId xmlns:a16="http://schemas.microsoft.com/office/drawing/2014/main" val="2208903463"/>
                    </a:ext>
                  </a:extLst>
                </a:gridCol>
                <a:gridCol w="899754">
                  <a:extLst>
                    <a:ext uri="{9D8B030D-6E8A-4147-A177-3AD203B41FA5}">
                      <a16:colId xmlns:a16="http://schemas.microsoft.com/office/drawing/2014/main" val="3058609135"/>
                    </a:ext>
                  </a:extLst>
                </a:gridCol>
              </a:tblGrid>
              <a:tr h="370840">
                <a:tc gridSpan="4">
                  <a:txBody>
                    <a:bodyPr/>
                    <a:lstStyle/>
                    <a:p>
                      <a:r>
                        <a:rPr lang="en-US" sz="1400" dirty="0"/>
                        <a:t>Forest Preserve District of DuPage County: DuPage County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742250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Funding Source:</a:t>
                      </a:r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r>
                        <a:rPr lang="en-US" sz="1400" dirty="0"/>
                        <a:t>Section 319 Grant Program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65116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Date Completed:</a:t>
                      </a:r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r>
                        <a:rPr lang="en-US" sz="1400" dirty="0"/>
                        <a:t>June 30, 2008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004195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Cost: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Total</a:t>
                      </a:r>
                    </a:p>
                    <a:p>
                      <a:pPr algn="r"/>
                      <a:r>
                        <a:rPr lang="en-US" sz="1400" dirty="0"/>
                        <a:t>$3.4 </a:t>
                      </a:r>
                      <a:r>
                        <a:rPr lang="en-US" sz="1000" dirty="0"/>
                        <a:t>Million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Grant</a:t>
                      </a:r>
                    </a:p>
                    <a:p>
                      <a:pPr algn="r"/>
                      <a:r>
                        <a:rPr lang="en-US" sz="1400" dirty="0"/>
                        <a:t>$1.2 </a:t>
                      </a:r>
                      <a:r>
                        <a:rPr lang="en-US" sz="1000" dirty="0"/>
                        <a:t>Million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Match</a:t>
                      </a:r>
                    </a:p>
                    <a:p>
                      <a:pPr algn="r"/>
                      <a:r>
                        <a:rPr lang="en-US" sz="1400" dirty="0"/>
                        <a:t>$2.2 </a:t>
                      </a:r>
                      <a:r>
                        <a:rPr lang="en-US" sz="1000" dirty="0"/>
                        <a:t>Million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81251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BMP Installed:</a:t>
                      </a:r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r>
                        <a:rPr lang="en-US" sz="1400" dirty="0"/>
                        <a:t>Stream Channel </a:t>
                      </a:r>
                      <a:r>
                        <a:rPr lang="en-US" sz="1400" dirty="0" err="1"/>
                        <a:t>Remeander</a:t>
                      </a:r>
                      <a:r>
                        <a:rPr lang="en-US" sz="1400" dirty="0"/>
                        <a:t>: Riffles, </a:t>
                      </a:r>
                      <a:r>
                        <a:rPr lang="en-US" sz="1400" dirty="0" err="1"/>
                        <a:t>Rootwads</a:t>
                      </a:r>
                      <a:r>
                        <a:rPr lang="en-US" sz="1400" dirty="0"/>
                        <a:t>, Cross Vanes, Buried Valley Sill, Side Channel Wetlands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417698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Notables:</a:t>
                      </a:r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r>
                        <a:rPr lang="en-US" sz="1400" dirty="0"/>
                        <a:t>NEW STREAM CREATED Mimics Natural Features and Moves </a:t>
                      </a:r>
                      <a:r>
                        <a:rPr lang="en-US" sz="1400" dirty="0" err="1"/>
                        <a:t>Llood</a:t>
                      </a:r>
                      <a:r>
                        <a:rPr lang="en-US" sz="1400" dirty="0"/>
                        <a:t> Flows.  Muscle Relocation.  Uses Natural Material to Stabilize Bank and Improve Biotic Diversity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809788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Results:</a:t>
                      </a:r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r>
                        <a:rPr lang="en-US" sz="1400" dirty="0"/>
                        <a:t>10,990 LF of Stream Channel. </a:t>
                      </a:r>
                      <a:r>
                        <a:rPr lang="en-US" sz="1400" u="sng" dirty="0"/>
                        <a:t>Annual</a:t>
                      </a:r>
                      <a:r>
                        <a:rPr lang="en-US" sz="1400" dirty="0"/>
                        <a:t> Load Reduction: Sediment = 3,237 tons, Phosphorus =1,619 </a:t>
                      </a:r>
                      <a:r>
                        <a:rPr lang="en-US" sz="1400" dirty="0" err="1"/>
                        <a:t>lbs</a:t>
                      </a:r>
                      <a:r>
                        <a:rPr lang="en-US" sz="1400" dirty="0"/>
                        <a:t> and Nitrogen = 1,619 </a:t>
                      </a:r>
                      <a:r>
                        <a:rPr lang="en-US" sz="1400" dirty="0" err="1"/>
                        <a:t>lbs</a:t>
                      </a:r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85922915"/>
                  </a:ext>
                </a:extLst>
              </a:tr>
            </a:tbl>
          </a:graphicData>
        </a:graphic>
      </p:graphicFrame>
      <p:pic>
        <p:nvPicPr>
          <p:cNvPr id="10" name="Picture 9">
            <a:extLst>
              <a:ext uri="{FF2B5EF4-FFF2-40B4-BE49-F238E27FC236}">
                <a16:creationId xmlns:a16="http://schemas.microsoft.com/office/drawing/2014/main" id="{9758CE45-6FEE-460F-B317-5F744E85B77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9792" y="1612392"/>
            <a:ext cx="2298435" cy="3429000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A72DA11-38C4-48BE-9BC4-F8B839E72EB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67531" y="1941572"/>
            <a:ext cx="1307404" cy="877828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AF0FD34-44B0-4A7C-AE5E-D0EA5965221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5070" y="4691400"/>
            <a:ext cx="2317651" cy="1557000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2ED716E-6BBC-4D74-80E1-F3686F9B1F3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67531" y="3148580"/>
            <a:ext cx="1303955" cy="982623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8552731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FF9900"/>
                </a:solidFill>
              </a:rPr>
              <a:t>BMP Implementation  ~  Be Sure to...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1752" y="1524000"/>
            <a:ext cx="8534400" cy="3048000"/>
          </a:xfrm>
        </p:spPr>
        <p:txBody>
          <a:bodyPr>
            <a:normAutofit/>
          </a:bodyPr>
          <a:lstStyle/>
          <a:p>
            <a:r>
              <a:rPr lang="en-US" sz="1800" dirty="0"/>
              <a:t>Secure Technical Assistance</a:t>
            </a:r>
          </a:p>
          <a:p>
            <a:r>
              <a:rPr lang="en-US" sz="1800" dirty="0"/>
              <a:t>Know BMP Operation and Maintenance Needs</a:t>
            </a:r>
          </a:p>
          <a:p>
            <a:r>
              <a:rPr lang="en-US" sz="1800" dirty="0"/>
              <a:t>Consider Upstream and Downstream of the Site   </a:t>
            </a:r>
          </a:p>
          <a:p>
            <a:r>
              <a:rPr lang="en-US" sz="1800" dirty="0"/>
              <a:t>Secure Permits</a:t>
            </a:r>
          </a:p>
          <a:p>
            <a:r>
              <a:rPr lang="en-US" sz="1800" dirty="0"/>
              <a:t>Consider Potential Secondary Benefits (habitat, flooding)</a:t>
            </a:r>
          </a:p>
          <a:p>
            <a:r>
              <a:rPr lang="en-US" sz="1800" dirty="0"/>
              <a:t>Implement According to Designs (although change happens!)</a:t>
            </a:r>
          </a:p>
          <a:p>
            <a:r>
              <a:rPr lang="en-US" sz="1800" dirty="0"/>
              <a:t>Operate/Maintain the BMP Throughout its Lifespan</a:t>
            </a:r>
          </a:p>
          <a:p>
            <a:r>
              <a:rPr lang="en-US" sz="1800" dirty="0"/>
              <a:t>Promote the BMPs to Family, Friends, Neighbors, People You do Know, People You Don’t Know...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8B9747F-527A-45DC-968B-3DC06610B96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1630" y="4706896"/>
            <a:ext cx="8514522" cy="1541504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6237538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470F80-5AA7-4438-ABFE-A7360C8DD5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188976"/>
            <a:ext cx="8534400" cy="8382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sz="3600" dirty="0">
                <a:solidFill>
                  <a:srgbClr val="FF9900"/>
                </a:solidFill>
              </a:rPr>
              <a:t>1)</a:t>
            </a:r>
            <a:r>
              <a:rPr lang="en-US" sz="3600" dirty="0"/>
              <a:t> Section 319 Grant Program</a:t>
            </a:r>
            <a:br>
              <a:rPr lang="en-US" dirty="0"/>
            </a:br>
            <a:r>
              <a:rPr lang="en-US" sz="2325" dirty="0">
                <a:solidFill>
                  <a:srgbClr val="FF0000"/>
                </a:solidFill>
              </a:rPr>
              <a:t>Applications due by COB on </a:t>
            </a:r>
            <a:r>
              <a:rPr lang="en-US" sz="2325" strike="sngStrike" dirty="0">
                <a:solidFill>
                  <a:srgbClr val="FF0000"/>
                </a:solidFill>
              </a:rPr>
              <a:t>July 30, 2021 </a:t>
            </a:r>
            <a:r>
              <a:rPr lang="en-US" sz="2325" dirty="0">
                <a:solidFill>
                  <a:srgbClr val="FF0000"/>
                </a:solidFill>
              </a:rPr>
              <a:t>TBD</a:t>
            </a:r>
            <a:endParaRPr lang="en-US" sz="2325" strike="sngStrike" dirty="0">
              <a:solidFill>
                <a:srgbClr val="FF0000"/>
              </a:solidFill>
            </a:endParaRP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C2F9A684-A6B0-40A5-A1C8-B7F6948975B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00454985"/>
              </p:ext>
            </p:extLst>
          </p:nvPr>
        </p:nvGraphicFramePr>
        <p:xfrm>
          <a:off x="416384" y="1905001"/>
          <a:ext cx="5489448" cy="35813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910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9841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34863">
                <a:tc>
                  <a:txBody>
                    <a:bodyPr/>
                    <a:lstStyle/>
                    <a:p>
                      <a:r>
                        <a:rPr lang="en-US" sz="1600" dirty="0"/>
                        <a:t>Section 319</a:t>
                      </a:r>
                    </a:p>
                  </a:txBody>
                  <a:tcPr marL="68580" marR="68580" marT="34287" marB="34287"/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80" marR="68580" marT="34287" marB="34287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6665">
                <a:tc>
                  <a:txBody>
                    <a:bodyPr/>
                    <a:lstStyle/>
                    <a:p>
                      <a:pPr algn="l"/>
                      <a:r>
                        <a:rPr lang="en-US" sz="1600" dirty="0"/>
                        <a:t>Location</a:t>
                      </a:r>
                    </a:p>
                  </a:txBody>
                  <a:tcPr marL="68580" marR="68580" marT="34287" marB="3428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Statewide/Priority Watersheds </a:t>
                      </a:r>
                    </a:p>
                    <a:p>
                      <a:pPr algn="ctr"/>
                      <a:r>
                        <a:rPr lang="en-US" sz="1600" dirty="0"/>
                        <a:t>Watershed-Based</a:t>
                      </a:r>
                      <a:r>
                        <a:rPr lang="en-US" sz="1600" baseline="0" dirty="0"/>
                        <a:t> Planning Areas</a:t>
                      </a:r>
                      <a:endParaRPr lang="en-US" sz="1600" dirty="0"/>
                    </a:p>
                  </a:txBody>
                  <a:tcPr marL="68580" marR="68580" marT="34287" marB="34287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0628">
                <a:tc>
                  <a:txBody>
                    <a:bodyPr/>
                    <a:lstStyle/>
                    <a:p>
                      <a:pPr algn="l"/>
                      <a:r>
                        <a:rPr lang="en-US" sz="1600" dirty="0"/>
                        <a:t>State Allocation</a:t>
                      </a:r>
                    </a:p>
                  </a:txBody>
                  <a:tcPr marL="68580" marR="68580" marT="34287" marB="3428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$3.6 Million</a:t>
                      </a:r>
                    </a:p>
                  </a:txBody>
                  <a:tcPr marL="68580" marR="68580" marT="34287" marB="34287"/>
                </a:tc>
                <a:extLst>
                  <a:ext uri="{0D108BD9-81ED-4DB2-BD59-A6C34878D82A}">
                    <a16:rowId xmlns:a16="http://schemas.microsoft.com/office/drawing/2014/main" val="615308454"/>
                  </a:ext>
                </a:extLst>
              </a:tr>
              <a:tr h="310628">
                <a:tc>
                  <a:txBody>
                    <a:bodyPr/>
                    <a:lstStyle/>
                    <a:p>
                      <a:pPr algn="l"/>
                      <a:r>
                        <a:rPr lang="en-US" sz="1600" dirty="0"/>
                        <a:t>Grant Range</a:t>
                      </a:r>
                    </a:p>
                  </a:txBody>
                  <a:tcPr marL="68580" marR="68580" marT="34287" marB="3428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$20,000 - $1.2 Million </a:t>
                      </a:r>
                    </a:p>
                  </a:txBody>
                  <a:tcPr marL="68580" marR="68580" marT="34287" marB="34287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3680">
                <a:tc>
                  <a:txBody>
                    <a:bodyPr/>
                    <a:lstStyle/>
                    <a:p>
                      <a:pPr algn="l"/>
                      <a:r>
                        <a:rPr lang="en-US" sz="1600" dirty="0"/>
                        <a:t>Maximum Grant</a:t>
                      </a:r>
                    </a:p>
                  </a:txBody>
                  <a:tcPr marL="68580" marR="68580" marT="34287" marB="3428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$1.5</a:t>
                      </a:r>
                      <a:r>
                        <a:rPr lang="en-US" sz="1600" baseline="0" dirty="0"/>
                        <a:t> Million</a:t>
                      </a:r>
                    </a:p>
                  </a:txBody>
                  <a:tcPr marL="68580" marR="68580" marT="34287" marB="34287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8821">
                <a:tc>
                  <a:txBody>
                    <a:bodyPr/>
                    <a:lstStyle/>
                    <a:p>
                      <a:pPr algn="l"/>
                      <a:r>
                        <a:rPr lang="en-US" sz="1600" dirty="0"/>
                        <a:t>Minimum</a:t>
                      </a:r>
                      <a:r>
                        <a:rPr lang="en-US" sz="1600" baseline="0" dirty="0"/>
                        <a:t> Match</a:t>
                      </a:r>
                      <a:endParaRPr lang="en-US" sz="1600" dirty="0"/>
                    </a:p>
                  </a:txBody>
                  <a:tcPr marL="68580" marR="68580" marT="34287" marB="3428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40 %</a:t>
                      </a:r>
                    </a:p>
                  </a:txBody>
                  <a:tcPr marL="68580" marR="68580" marT="34287" marB="34287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8821">
                <a:tc>
                  <a:txBody>
                    <a:bodyPr/>
                    <a:lstStyle/>
                    <a:p>
                      <a:pPr algn="l"/>
                      <a:r>
                        <a:rPr lang="en-US" sz="1600" dirty="0"/>
                        <a:t>Project Length</a:t>
                      </a:r>
                    </a:p>
                  </a:txBody>
                  <a:tcPr marL="68580" marR="68580" marT="34287" marB="3428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Normally 24 </a:t>
                      </a:r>
                      <a:r>
                        <a:rPr lang="en-US" sz="1600" baseline="0" dirty="0"/>
                        <a:t>Months</a:t>
                      </a:r>
                      <a:endParaRPr lang="en-US" sz="1600" dirty="0"/>
                    </a:p>
                  </a:txBody>
                  <a:tcPr marL="68580" marR="68580" marT="34287" marB="34287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06114">
                <a:tc>
                  <a:txBody>
                    <a:bodyPr/>
                    <a:lstStyle/>
                    <a:p>
                      <a:pPr algn="l"/>
                      <a:r>
                        <a:rPr lang="en-US" sz="1600" dirty="0"/>
                        <a:t>Eligible</a:t>
                      </a:r>
                      <a:r>
                        <a:rPr lang="en-US" sz="1600" baseline="0" dirty="0"/>
                        <a:t> Projects</a:t>
                      </a:r>
                    </a:p>
                    <a:p>
                      <a:pPr algn="l"/>
                      <a:r>
                        <a:rPr lang="en-US" sz="1400" baseline="0" dirty="0"/>
                        <a:t>Per USEPA (2013)</a:t>
                      </a:r>
                      <a:endParaRPr lang="en-US" sz="1400" dirty="0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</a:txBody>
                  <a:tcPr marL="68580" marR="68580" marT="34287" marB="3428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Watershed-Based Planning (WBP) or WBP Implementation (TMDLs Too!)</a:t>
                      </a:r>
                    </a:p>
                  </a:txBody>
                  <a:tcPr marL="68580" marR="68580" marT="34287" marB="34287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40056">
                <a:tc>
                  <a:txBody>
                    <a:bodyPr/>
                    <a:lstStyle/>
                    <a:p>
                      <a:pPr algn="l"/>
                      <a:r>
                        <a:rPr lang="en-US" sz="1600" dirty="0"/>
                        <a:t>Practices</a:t>
                      </a:r>
                    </a:p>
                  </a:txBody>
                  <a:tcPr marL="68580" marR="68580" marT="34287" marB="3428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NPS Pollution Control BMPs </a:t>
                      </a:r>
                      <a:r>
                        <a:rPr lang="en-US" sz="1600" b="1" dirty="0">
                          <a:solidFill>
                            <a:srgbClr val="FF9900"/>
                          </a:solidFill>
                        </a:rPr>
                        <a:t>*</a:t>
                      </a:r>
                    </a:p>
                  </a:txBody>
                  <a:tcPr marL="68580" marR="68580" marT="34287" marB="34287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5" name="Content Placeholder 3">
            <a:extLst>
              <a:ext uri="{FF2B5EF4-FFF2-40B4-BE49-F238E27FC236}">
                <a16:creationId xmlns:a16="http://schemas.microsoft.com/office/drawing/2014/main" id="{7B35371F-5BC8-4A1A-BC90-9498F2851E2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87337989"/>
              </p:ext>
            </p:extLst>
          </p:nvPr>
        </p:nvGraphicFramePr>
        <p:xfrm>
          <a:off x="6206060" y="3733800"/>
          <a:ext cx="2630092" cy="23596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300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82670">
                <a:tc>
                  <a:txBody>
                    <a:bodyPr/>
                    <a:lstStyle/>
                    <a:p>
                      <a:r>
                        <a:rPr lang="en-US" sz="1200" dirty="0"/>
                        <a:t>Eligible Costs</a:t>
                      </a:r>
                    </a:p>
                  </a:txBody>
                  <a:tcPr marL="68567" marR="68567" marT="34290" marB="3429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1898">
                <a:tc>
                  <a:txBody>
                    <a:bodyPr/>
                    <a:lstStyle/>
                    <a:p>
                      <a:r>
                        <a:rPr lang="en-US" sz="1100" dirty="0"/>
                        <a:t>Administration &amp; Planning</a:t>
                      </a:r>
                    </a:p>
                  </a:txBody>
                  <a:tcPr marL="68567" marR="68567" marT="34290" marB="3429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5008">
                <a:tc>
                  <a:txBody>
                    <a:bodyPr/>
                    <a:lstStyle/>
                    <a:p>
                      <a:r>
                        <a:rPr lang="en-US" sz="1100" dirty="0"/>
                        <a:t>Design &amp; Engineering</a:t>
                      </a:r>
                    </a:p>
                  </a:txBody>
                  <a:tcPr marL="68567" marR="68567" marT="34290" marB="3429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5008">
                <a:tc>
                  <a:txBody>
                    <a:bodyPr/>
                    <a:lstStyle/>
                    <a:p>
                      <a:r>
                        <a:rPr lang="en-US" sz="1100" dirty="0"/>
                        <a:t>Construction/Planting</a:t>
                      </a:r>
                    </a:p>
                  </a:txBody>
                  <a:tcPr marL="68567" marR="68567" marT="34290" marB="3429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5008">
                <a:tc>
                  <a:txBody>
                    <a:bodyPr/>
                    <a:lstStyle/>
                    <a:p>
                      <a:r>
                        <a:rPr lang="en-US" sz="1100" dirty="0"/>
                        <a:t>Construction Oversight</a:t>
                      </a:r>
                    </a:p>
                  </a:txBody>
                  <a:tcPr marL="68567" marR="68567" marT="34290" marB="3429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5008">
                <a:tc>
                  <a:txBody>
                    <a:bodyPr/>
                    <a:lstStyle/>
                    <a:p>
                      <a:r>
                        <a:rPr lang="en-US" sz="1100" dirty="0"/>
                        <a:t>Education/Outreach</a:t>
                      </a:r>
                    </a:p>
                  </a:txBody>
                  <a:tcPr marL="68567" marR="68567" marT="34290" marB="3429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5008">
                <a:tc>
                  <a:txBody>
                    <a:bodyPr/>
                    <a:lstStyle/>
                    <a:p>
                      <a:r>
                        <a:rPr lang="en-US" sz="1100" dirty="0"/>
                        <a:t>Monitoring</a:t>
                      </a:r>
                    </a:p>
                  </a:txBody>
                  <a:tcPr marL="68567" marR="68567" marT="34290" marB="3429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86730899-2E95-416C-916E-6143CC2A8B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1300" y="1600407"/>
            <a:ext cx="2614852" cy="1933847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3C4EABD-0F87-4843-AA9D-80D499436BE8}"/>
              </a:ext>
            </a:extLst>
          </p:cNvPr>
          <p:cNvSpPr txBox="1"/>
          <p:nvPr/>
        </p:nvSpPr>
        <p:spPr>
          <a:xfrm>
            <a:off x="416384" y="5908742"/>
            <a:ext cx="42562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9900"/>
                </a:solidFill>
              </a:rPr>
              <a:t>*</a:t>
            </a:r>
            <a:r>
              <a:rPr lang="en-US" dirty="0"/>
              <a:t> </a:t>
            </a:r>
            <a:r>
              <a:rPr lang="en-US" sz="1400" dirty="0"/>
              <a:t>Excludes BMPs Required by State or Federal Law</a:t>
            </a:r>
          </a:p>
        </p:txBody>
      </p:sp>
    </p:spTree>
    <p:extLst>
      <p:ext uri="{BB962C8B-B14F-4D97-AF65-F5344CB8AC3E}">
        <p14:creationId xmlns:p14="http://schemas.microsoft.com/office/powerpoint/2010/main" val="29922337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1F172C-E0B9-42EF-8A80-8D1ED10E40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3288" y="364705"/>
            <a:ext cx="8589168" cy="670768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sz="3600" dirty="0"/>
              <a:t>Section 319 Watershed Priorities</a:t>
            </a:r>
            <a:br>
              <a:rPr lang="en-US" sz="2700" dirty="0"/>
            </a:br>
            <a:r>
              <a:rPr lang="en-US" sz="675" dirty="0"/>
              <a:t> </a:t>
            </a:r>
            <a:endParaRPr lang="en-US" dirty="0"/>
          </a:p>
        </p:txBody>
      </p:sp>
      <p:sp>
        <p:nvSpPr>
          <p:cNvPr id="16388" name="TextBox 3">
            <a:extLst>
              <a:ext uri="{FF2B5EF4-FFF2-40B4-BE49-F238E27FC236}">
                <a16:creationId xmlns:a16="http://schemas.microsoft.com/office/drawing/2014/main" id="{EB89FB9A-FEB6-42F6-AE5E-F03116828D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7415" y="5875735"/>
            <a:ext cx="8589169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 eaLnBrk="1" hangingPunct="1"/>
            <a:r>
              <a:rPr lang="en-US" altLang="en-US" sz="900" dirty="0">
                <a:solidFill>
                  <a:srgbClr val="FFC000"/>
                </a:solidFill>
                <a:hlinkClick r:id="rId2"/>
              </a:rPr>
              <a:t>http://www.epa.illinois.gov/Assets/iepa/water-quality/watershed-management/Priority%20Watersheds%202016.pdf</a:t>
            </a:r>
            <a:r>
              <a:rPr lang="en-US" altLang="en-US" sz="900" dirty="0">
                <a:solidFill>
                  <a:srgbClr val="FFC000"/>
                </a:solidFill>
              </a:rPr>
              <a:t> </a:t>
            </a:r>
          </a:p>
        </p:txBody>
      </p:sp>
      <p:grpSp>
        <p:nvGrpSpPr>
          <p:cNvPr id="16392" name="Group 12">
            <a:extLst>
              <a:ext uri="{FF2B5EF4-FFF2-40B4-BE49-F238E27FC236}">
                <a16:creationId xmlns:a16="http://schemas.microsoft.com/office/drawing/2014/main" id="{284B9A8B-EBBF-4467-9FDA-7ECF61B33416}"/>
              </a:ext>
            </a:extLst>
          </p:cNvPr>
          <p:cNvGrpSpPr>
            <a:grpSpLocks/>
          </p:cNvGrpSpPr>
          <p:nvPr/>
        </p:nvGrpSpPr>
        <p:grpSpPr bwMode="auto">
          <a:xfrm>
            <a:off x="990600" y="1752600"/>
            <a:ext cx="2939040" cy="3776586"/>
            <a:chOff x="8261122" y="2144936"/>
            <a:chExt cx="3092575" cy="4024313"/>
          </a:xfrm>
        </p:grpSpPr>
        <p:pic>
          <p:nvPicPr>
            <p:cNvPr id="16393" name="Picture 6">
              <a:extLst>
                <a:ext uri="{FF2B5EF4-FFF2-40B4-BE49-F238E27FC236}">
                  <a16:creationId xmlns:a16="http://schemas.microsoft.com/office/drawing/2014/main" id="{0DF19DC5-8D2C-423C-B76D-7CA6EAA058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61122" y="2144936"/>
              <a:ext cx="3092575" cy="4024313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394" name="TextBox 11">
              <a:extLst>
                <a:ext uri="{FF2B5EF4-FFF2-40B4-BE49-F238E27FC236}">
                  <a16:creationId xmlns:a16="http://schemas.microsoft.com/office/drawing/2014/main" id="{E7DFEBFD-F0AF-4604-A09B-D91601A1918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482014" y="2319337"/>
              <a:ext cx="2728912" cy="307395"/>
            </a:xfrm>
            <a:prstGeom prst="rect">
              <a:avLst/>
            </a:prstGeom>
            <a:solidFill>
              <a:schemeClr val="bg1"/>
            </a:solidFill>
            <a:ln w="25400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entury Gothic" panose="020B0502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entury Gothic" panose="020B0502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entury Gothic" panose="020B0502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entury Gothic" panose="020B0502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entury Gothic" panose="020B0502020202020204" pitchFamily="34" charset="0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anose="020B0502020202020204" pitchFamily="34" charset="0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anose="020B0502020202020204" pitchFamily="34" charset="0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anose="020B0502020202020204" pitchFamily="34" charset="0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entury Gothic" panose="020B0502020202020204" pitchFamily="34" charset="0"/>
                </a:defRPr>
              </a:lvl9pPr>
            </a:lstStyle>
            <a:p>
              <a:pPr algn="ctr" eaLnBrk="1" hangingPunct="1"/>
              <a:r>
                <a:rPr lang="en-US" altLang="en-US" sz="525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NPS Activities and Section 319 Funding Priorities – FFY 2022</a:t>
              </a:r>
            </a:p>
            <a:p>
              <a:pPr algn="ctr" eaLnBrk="1" hangingPunct="1"/>
              <a:r>
                <a:rPr lang="en-US" altLang="en-US" sz="525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Application Deadline – August 1, 2021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31EB869D-2DB3-40F0-A9EB-0BD7EA3D0D0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0600" y="5680089"/>
            <a:ext cx="401574" cy="42647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3F61D78-C237-4AE2-91E5-9293C6D34C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0" y="1524000"/>
            <a:ext cx="3180526" cy="4121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7277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A3F9CA-417A-487B-9DAA-2A2D458FED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6985" y="366188"/>
            <a:ext cx="8534400" cy="548212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3200" dirty="0"/>
              <a:t>Section 319 Watershed Priorities - Nutrients</a:t>
            </a:r>
          </a:p>
        </p:txBody>
      </p:sp>
      <p:pic>
        <p:nvPicPr>
          <p:cNvPr id="17411" name="Content Placeholder 3">
            <a:extLst>
              <a:ext uri="{FF2B5EF4-FFF2-40B4-BE49-F238E27FC236}">
                <a16:creationId xmlns:a16="http://schemas.microsoft.com/office/drawing/2014/main" id="{0E63BF0C-4AF2-4DD8-9218-F28A77E57C2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47079" y="2057400"/>
            <a:ext cx="6100193" cy="3675460"/>
          </a:xfrm>
        </p:spPr>
      </p:pic>
      <p:sp>
        <p:nvSpPr>
          <p:cNvPr id="17412" name="TextBox 2">
            <a:extLst>
              <a:ext uri="{FF2B5EF4-FFF2-40B4-BE49-F238E27FC236}">
                <a16:creationId xmlns:a16="http://schemas.microsoft.com/office/drawing/2014/main" id="{7C1BA41D-5469-4EA9-9AD0-62885D294C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86397" y="3121841"/>
            <a:ext cx="1700403" cy="1546577"/>
          </a:xfrm>
          <a:prstGeom prst="rect">
            <a:avLst/>
          </a:prstGeom>
          <a:noFill/>
          <a:ln w="25400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/>
            <a:r>
              <a:rPr lang="en-US" altLang="en-US" sz="1350" b="1" dirty="0"/>
              <a:t>Priority areas do not guarantee funding.</a:t>
            </a:r>
          </a:p>
          <a:p>
            <a:pPr eaLnBrk="1" hangingPunct="1"/>
            <a:endParaRPr lang="en-US" altLang="en-US" sz="1350" b="1" dirty="0"/>
          </a:p>
          <a:p>
            <a:pPr eaLnBrk="1" hangingPunct="1"/>
            <a:r>
              <a:rPr lang="en-US" altLang="en-US" sz="1350" b="1" dirty="0"/>
              <a:t>Nor is funding limited to priority areas.</a:t>
            </a:r>
          </a:p>
        </p:txBody>
      </p:sp>
    </p:spTree>
    <p:extLst>
      <p:ext uri="{BB962C8B-B14F-4D97-AF65-F5344CB8AC3E}">
        <p14:creationId xmlns:p14="http://schemas.microsoft.com/office/powerpoint/2010/main" val="10088110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470F80-5AA7-4438-ABFE-A7360C8DD5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n-US" sz="3600" dirty="0">
                <a:solidFill>
                  <a:srgbClr val="FF9900"/>
                </a:solidFill>
              </a:rPr>
              <a:t>2)</a:t>
            </a:r>
            <a:r>
              <a:rPr lang="en-US" sz="3600" dirty="0"/>
              <a:t> Section 604 Grant Program</a:t>
            </a:r>
            <a:br>
              <a:rPr lang="en-US" dirty="0"/>
            </a:br>
            <a:r>
              <a:rPr lang="en-US" sz="2025" dirty="0">
                <a:solidFill>
                  <a:srgbClr val="FF0000"/>
                </a:solidFill>
              </a:rPr>
              <a:t>Applications due by COB on January 15, 2022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C2F9A684-A6B0-40A5-A1C8-B7F6948975B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0772547"/>
              </p:ext>
            </p:extLst>
          </p:nvPr>
        </p:nvGraphicFramePr>
        <p:xfrm>
          <a:off x="395287" y="1645621"/>
          <a:ext cx="3414713" cy="212414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080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066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9816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Section 604</a:t>
                      </a:r>
                      <a:endParaRPr lang="en-US" sz="1100" dirty="0"/>
                    </a:p>
                  </a:txBody>
                  <a:tcPr marL="68579" marR="68579" marT="34275" marB="34275"/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68579" marR="68579" marT="34275" marB="3427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2945">
                <a:tc>
                  <a:txBody>
                    <a:bodyPr/>
                    <a:lstStyle/>
                    <a:p>
                      <a:pPr algn="l"/>
                      <a:r>
                        <a:rPr lang="en-US" sz="1600" dirty="0"/>
                        <a:t>Location</a:t>
                      </a:r>
                    </a:p>
                  </a:txBody>
                  <a:tcPr marL="68579" marR="68579" marT="34275" marB="3427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Statewide</a:t>
                      </a:r>
                    </a:p>
                  </a:txBody>
                  <a:tcPr marL="68579" marR="68579" marT="34275" marB="3427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1849">
                <a:tc>
                  <a:txBody>
                    <a:bodyPr/>
                    <a:lstStyle/>
                    <a:p>
                      <a:pPr algn="l"/>
                      <a:r>
                        <a:rPr lang="en-US" sz="1600" dirty="0"/>
                        <a:t>Number of Awards</a:t>
                      </a:r>
                    </a:p>
                  </a:txBody>
                  <a:tcPr marL="68579" marR="68579" marT="34275" marB="3427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4</a:t>
                      </a:r>
                    </a:p>
                  </a:txBody>
                  <a:tcPr marL="68579" marR="68579" marT="34275" marB="3427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8030">
                <a:tc>
                  <a:txBody>
                    <a:bodyPr/>
                    <a:lstStyle/>
                    <a:p>
                      <a:pPr algn="l"/>
                      <a:r>
                        <a:rPr lang="en-US" sz="1600" dirty="0"/>
                        <a:t>State Allocation</a:t>
                      </a:r>
                    </a:p>
                  </a:txBody>
                  <a:tcPr marL="68579" marR="68579" marT="34275" marB="3427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$375,000</a:t>
                      </a:r>
                    </a:p>
                  </a:txBody>
                  <a:tcPr marL="68579" marR="68579" marT="34275" marB="3427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0650">
                <a:tc>
                  <a:txBody>
                    <a:bodyPr/>
                    <a:lstStyle/>
                    <a:p>
                      <a:pPr algn="l"/>
                      <a:r>
                        <a:rPr lang="en-US" sz="1600" dirty="0"/>
                        <a:t>Minimum</a:t>
                      </a:r>
                      <a:r>
                        <a:rPr lang="en-US" sz="1600" baseline="0" dirty="0"/>
                        <a:t> Match</a:t>
                      </a:r>
                      <a:endParaRPr lang="en-US" sz="1600" dirty="0"/>
                    </a:p>
                  </a:txBody>
                  <a:tcPr marL="68579" marR="68579" marT="34275" marB="3427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0 %</a:t>
                      </a:r>
                    </a:p>
                  </a:txBody>
                  <a:tcPr marL="68579" marR="68579" marT="34275" marB="3427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8283">
                <a:tc>
                  <a:txBody>
                    <a:bodyPr/>
                    <a:lstStyle/>
                    <a:p>
                      <a:pPr algn="l"/>
                      <a:r>
                        <a:rPr lang="en-US" sz="1600" dirty="0"/>
                        <a:t>Project Length</a:t>
                      </a:r>
                    </a:p>
                  </a:txBody>
                  <a:tcPr marL="68579" marR="68579" marT="34275" marB="3427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24 </a:t>
                      </a:r>
                      <a:r>
                        <a:rPr lang="en-US" sz="1600" baseline="0" dirty="0"/>
                        <a:t>Months</a:t>
                      </a:r>
                      <a:endParaRPr lang="en-US" sz="1600" dirty="0"/>
                    </a:p>
                  </a:txBody>
                  <a:tcPr marL="68579" marR="68579" marT="34275" marB="34275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5" name="Content Placeholder 3">
            <a:extLst>
              <a:ext uri="{FF2B5EF4-FFF2-40B4-BE49-F238E27FC236}">
                <a16:creationId xmlns:a16="http://schemas.microsoft.com/office/drawing/2014/main" id="{7B35371F-5BC8-4A1A-BC90-9498F2851E2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96376065"/>
              </p:ext>
            </p:extLst>
          </p:nvPr>
        </p:nvGraphicFramePr>
        <p:xfrm>
          <a:off x="3962400" y="3837135"/>
          <a:ext cx="4648200" cy="2187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48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78210">
                <a:tc>
                  <a:txBody>
                    <a:bodyPr/>
                    <a:lstStyle/>
                    <a:p>
                      <a:r>
                        <a:rPr lang="en-US" sz="1600" dirty="0"/>
                        <a:t>Example of Eligible Project Types </a:t>
                      </a:r>
                      <a:endParaRPr lang="en-US" sz="1600" b="0" dirty="0"/>
                    </a:p>
                  </a:txBody>
                  <a:tcPr marL="68579" marR="68579" marT="34300" marB="3430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8666">
                <a:tc>
                  <a:txBody>
                    <a:bodyPr/>
                    <a:lstStyle/>
                    <a:p>
                      <a:r>
                        <a:rPr lang="en-US" sz="1600" dirty="0"/>
                        <a:t>Watershed-Based Planning (WBP)</a:t>
                      </a:r>
                    </a:p>
                  </a:txBody>
                  <a:tcPr marL="68579" marR="68579" marT="34300" marB="3430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8666">
                <a:tc>
                  <a:txBody>
                    <a:bodyPr/>
                    <a:lstStyle/>
                    <a:p>
                      <a:r>
                        <a:rPr lang="en-US" sz="1600" dirty="0"/>
                        <a:t>TMDL Implementation Plan Development</a:t>
                      </a:r>
                    </a:p>
                  </a:txBody>
                  <a:tcPr marL="68579" marR="68579" marT="34300" marB="3430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8666">
                <a:tc>
                  <a:txBody>
                    <a:bodyPr/>
                    <a:lstStyle/>
                    <a:p>
                      <a:pPr algn="l"/>
                      <a:r>
                        <a:rPr lang="en-US" sz="1600" dirty="0"/>
                        <a:t>BMP Design/Engineering</a:t>
                      </a:r>
                    </a:p>
                  </a:txBody>
                  <a:tcPr marL="68579" marR="68579" marT="34300" marB="3430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8666">
                <a:tc>
                  <a:txBody>
                    <a:bodyPr/>
                    <a:lstStyle/>
                    <a:p>
                      <a:pPr algn="l"/>
                      <a:r>
                        <a:rPr lang="en-US" sz="1600" dirty="0"/>
                        <a:t>Technical Assistance for Water Pollution Control</a:t>
                      </a:r>
                    </a:p>
                  </a:txBody>
                  <a:tcPr marL="68579" marR="68579" marT="34300" marB="3430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8666">
                <a:tc>
                  <a:txBody>
                    <a:bodyPr/>
                    <a:lstStyle/>
                    <a:p>
                      <a:r>
                        <a:rPr lang="en-US" sz="1600" dirty="0"/>
                        <a:t>Outreach &amp; Education</a:t>
                      </a:r>
                    </a:p>
                  </a:txBody>
                  <a:tcPr marL="68579" marR="68579" marT="34300" marB="3430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28666">
                <a:tc>
                  <a:txBody>
                    <a:bodyPr/>
                    <a:lstStyle/>
                    <a:p>
                      <a:pPr algn="l"/>
                      <a:r>
                        <a:rPr lang="en-US" sz="1600" dirty="0"/>
                        <a:t>Environmental and Social Indicator Monitoring</a:t>
                      </a:r>
                    </a:p>
                  </a:txBody>
                  <a:tcPr marL="68579" marR="68579" marT="34300" marB="3430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9500" name="TextBox 2">
            <a:extLst>
              <a:ext uri="{FF2B5EF4-FFF2-40B4-BE49-F238E27FC236}">
                <a16:creationId xmlns:a16="http://schemas.microsoft.com/office/drawing/2014/main" id="{74066F63-EACA-4A44-9E2B-EFB72F82D3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3000" y="2271930"/>
            <a:ext cx="3267075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/>
            <a:r>
              <a:rPr lang="en-US" altLang="en-US" sz="1400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https://www2.illinois.gov/epa/Documents/epa-forms/water/financial-assistance/section-604b/section-604b-funding-opportunity.pdf#search=604</a:t>
            </a:r>
            <a:r>
              <a:rPr lang="en-US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9501" name="TextBox 6">
            <a:extLst>
              <a:ext uri="{FF2B5EF4-FFF2-40B4-BE49-F238E27FC236}">
                <a16:creationId xmlns:a16="http://schemas.microsoft.com/office/drawing/2014/main" id="{3D6A03FD-9AFA-4481-8FEA-4163587D6D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7" y="4419600"/>
            <a:ext cx="303371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/>
            <a:r>
              <a:rPr lang="en-US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Monitoring Projects Need a Quality Assurance Program Plan (QAPP) at the time of application</a:t>
            </a:r>
            <a:r>
              <a:rPr lang="en-US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79038DC-7170-4641-A55C-210AF06EDC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3602" y="2025520"/>
            <a:ext cx="550699" cy="589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9115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1433" y="304800"/>
            <a:ext cx="8229600" cy="781556"/>
          </a:xfrm>
        </p:spPr>
        <p:txBody>
          <a:bodyPr>
            <a:normAutofit/>
          </a:bodyPr>
          <a:lstStyle/>
          <a:p>
            <a:pPr algn="l"/>
            <a:r>
              <a:rPr lang="en-US" sz="3200" dirty="0">
                <a:solidFill>
                  <a:srgbClr val="FF9900"/>
                </a:solidFill>
              </a:rPr>
              <a:t>3)</a:t>
            </a:r>
            <a:r>
              <a:rPr lang="en-US" sz="3200" dirty="0"/>
              <a:t> The Loan Program </a:t>
            </a:r>
            <a:r>
              <a:rPr lang="en-US" sz="2200" dirty="0"/>
              <a:t>(AKA - State Revolving Fund)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DDF92DA-7EEA-48B5-8E2A-5B9EEA465A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7833" y="1703652"/>
            <a:ext cx="7408333" cy="2411148"/>
          </a:xfrm>
        </p:spPr>
        <p:txBody>
          <a:bodyPr>
            <a:normAutofit/>
          </a:bodyPr>
          <a:lstStyle/>
          <a:p>
            <a:r>
              <a:rPr lang="en-US" dirty="0"/>
              <a:t>Water Pollution Control Loans (WCPLC)</a:t>
            </a:r>
          </a:p>
          <a:p>
            <a:pPr lvl="1"/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Wastewater/Stormwater</a:t>
            </a:r>
            <a:r>
              <a:rPr lang="en-US" dirty="0">
                <a:solidFill>
                  <a:srgbClr val="FF0000"/>
                </a:solidFill>
              </a:rPr>
              <a:t>*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 Projects</a:t>
            </a:r>
          </a:p>
          <a:p>
            <a:pPr marL="301943" lvl="1" indent="0">
              <a:buNone/>
            </a:pPr>
            <a:endParaRPr lang="en-US" sz="1200" dirty="0"/>
          </a:p>
          <a:p>
            <a:pPr marL="0" indent="0">
              <a:buNone/>
            </a:pPr>
            <a:r>
              <a:rPr lang="en-US" sz="2200" dirty="0"/>
              <a:t>Design and construction of a wide variety of projects for water quality in terms of human health and failing water infrastructure.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9603D56-5610-4995-94E1-60FD1187DAA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6400" y="4048313"/>
            <a:ext cx="2643307" cy="210750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FA7CAAD-C95F-434D-AC93-1A5C0818AF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73177" y="4419600"/>
            <a:ext cx="2251659" cy="1749783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5E55794-1664-44DC-9327-62191ACE5D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7834" y="4753171"/>
            <a:ext cx="2228122" cy="1402643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0686550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5589" y="221624"/>
            <a:ext cx="8375530" cy="1210987"/>
          </a:xfrm>
        </p:spPr>
        <p:txBody>
          <a:bodyPr>
            <a:normAutofit/>
          </a:bodyPr>
          <a:lstStyle/>
          <a:p>
            <a:pPr algn="l"/>
            <a:r>
              <a:rPr lang="en-US" sz="2600" dirty="0"/>
              <a:t>Stormwater-Related Projects that Benefit Water Quality </a:t>
            </a:r>
            <a:r>
              <a:rPr lang="en-US" sz="2000" dirty="0"/>
              <a:t>(WPCLP) </a:t>
            </a:r>
            <a:br>
              <a:rPr lang="en-US" sz="2000" dirty="0"/>
            </a:br>
            <a:endParaRPr lang="en-US" sz="2000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DDF92DA-7EEA-48B5-8E2A-5B9EEA465A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0600" y="2253722"/>
            <a:ext cx="7631716" cy="2881585"/>
          </a:xfrm>
        </p:spPr>
        <p:txBody>
          <a:bodyPr>
            <a:normAutofit/>
          </a:bodyPr>
          <a:lstStyle/>
          <a:p>
            <a:pPr marL="301943" lvl="1" indent="0">
              <a:buNone/>
            </a:pPr>
            <a:endParaRPr lang="en-US" sz="1600" dirty="0"/>
          </a:p>
          <a:p>
            <a:pPr marL="301943" lvl="1" indent="0">
              <a:buNone/>
            </a:pPr>
            <a:endParaRPr lang="en-US" sz="16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8D349DE-D951-4A44-8BBF-12F585195B52}"/>
              </a:ext>
            </a:extLst>
          </p:cNvPr>
          <p:cNvSpPr txBox="1"/>
          <p:nvPr/>
        </p:nvSpPr>
        <p:spPr>
          <a:xfrm>
            <a:off x="1642400" y="5533152"/>
            <a:ext cx="68316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hlinkClick r:id="rId3"/>
              </a:rPr>
              <a:t>http://www.epa.illinois.gov/topics/grants-loans/state-revolving-fund/index</a:t>
            </a:r>
            <a:r>
              <a:rPr lang="en-US" sz="1600" dirty="0"/>
              <a:t> </a:t>
            </a:r>
          </a:p>
        </p:txBody>
      </p:sp>
      <p:sp>
        <p:nvSpPr>
          <p:cNvPr id="15" name="Content Placeholder 7">
            <a:extLst>
              <a:ext uri="{FF2B5EF4-FFF2-40B4-BE49-F238E27FC236}">
                <a16:creationId xmlns:a16="http://schemas.microsoft.com/office/drawing/2014/main" id="{00A7285C-F11C-44E7-BBFB-3608A4146707}"/>
              </a:ext>
            </a:extLst>
          </p:cNvPr>
          <p:cNvSpPr txBox="1">
            <a:spLocks/>
          </p:cNvSpPr>
          <p:nvPr/>
        </p:nvSpPr>
        <p:spPr>
          <a:xfrm>
            <a:off x="515588" y="1855877"/>
            <a:ext cx="7736353" cy="272291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Past ‘Normal’ Recipient was Local Government</a:t>
            </a:r>
          </a:p>
          <a:p>
            <a:pPr lvl="2"/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own, operate &amp; maintain the assets </a:t>
            </a:r>
          </a:p>
          <a:p>
            <a:r>
              <a:rPr lang="en-US" dirty="0"/>
              <a:t>Projects </a:t>
            </a:r>
            <a:r>
              <a:rPr lang="en-US" sz="2000" dirty="0"/>
              <a:t>(design and construction services)</a:t>
            </a:r>
          </a:p>
          <a:p>
            <a:pPr lvl="2"/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Green Infrastructure </a:t>
            </a:r>
            <a:r>
              <a:rPr lang="en-US" sz="1700" dirty="0">
                <a:solidFill>
                  <a:schemeClr val="bg2">
                    <a:lumMod val="50000"/>
                  </a:schemeClr>
                </a:solidFill>
              </a:rPr>
              <a:t>(rain gardens, streambank stabilization, permeable pavement &amp; bioretention)</a:t>
            </a:r>
          </a:p>
          <a:p>
            <a:pPr lvl="2"/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Water and Energy Efficiency Improvements</a:t>
            </a:r>
          </a:p>
          <a:p>
            <a:pPr lvl="2"/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Other Environmentally Innovative Activities as Directed by Federal Law  </a:t>
            </a:r>
            <a:r>
              <a:rPr lang="en-US" sz="1600" dirty="0"/>
              <a:t>(check out 33 U.S. Code 1274 – Watershed pilot projects)</a:t>
            </a:r>
          </a:p>
          <a:p>
            <a:pPr lvl="1"/>
            <a:endParaRPr lang="en-US" dirty="0">
              <a:solidFill>
                <a:schemeClr val="bg2">
                  <a:lumMod val="50000"/>
                </a:schemeClr>
              </a:solidFill>
            </a:endParaRPr>
          </a:p>
          <a:p>
            <a:pPr marL="301943" lvl="1" indent="0">
              <a:buFont typeface="Symbol" pitchFamily="18" charset="2"/>
              <a:buNone/>
            </a:pPr>
            <a:endParaRPr lang="en-US" sz="16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9A8519F-7D92-4B24-A433-8E1DA137728B}"/>
              </a:ext>
            </a:extLst>
          </p:cNvPr>
          <p:cNvSpPr txBox="1"/>
          <p:nvPr/>
        </p:nvSpPr>
        <p:spPr>
          <a:xfrm>
            <a:off x="608409" y="4621673"/>
            <a:ext cx="81608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Loan Versus Grant – Think about it!</a:t>
            </a:r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B856777-01CF-4293-B4AB-3D68C379031F}"/>
              </a:ext>
            </a:extLst>
          </p:cNvPr>
          <p:cNvSpPr txBox="1"/>
          <p:nvPr/>
        </p:nvSpPr>
        <p:spPr>
          <a:xfrm>
            <a:off x="252882" y="304800"/>
            <a:ext cx="4171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*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4F786F0-F012-413E-B1CB-336BE273223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856544" y="5320281"/>
            <a:ext cx="785856" cy="835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5444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470F80-5AA7-4438-ABFE-A7360C8DD5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188976"/>
            <a:ext cx="8534400" cy="8382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sz="2700" dirty="0">
                <a:solidFill>
                  <a:srgbClr val="FF9900"/>
                </a:solidFill>
              </a:rPr>
              <a:t>4)</a:t>
            </a:r>
            <a:r>
              <a:rPr lang="en-US" sz="2700" dirty="0"/>
              <a:t> Green Infrastructure Grant Opportunities Program</a:t>
            </a:r>
            <a:br>
              <a:rPr lang="en-US" dirty="0"/>
            </a:br>
            <a:r>
              <a:rPr lang="en-US" sz="2325" dirty="0">
                <a:solidFill>
                  <a:srgbClr val="FF0000"/>
                </a:solidFill>
              </a:rPr>
              <a:t>Applications due by COB on TBD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8E2D090C-C9EB-4BBF-8A09-8034234AC31F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304800" y="1834758"/>
            <a:ext cx="6257795" cy="318848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C8A8FFD-6EEC-4279-BCD6-D7D8B1AA98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3048" y="3662043"/>
            <a:ext cx="2523963" cy="228010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D148B62-DBDC-4143-A9FA-48D5844875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5862" y="5105400"/>
            <a:ext cx="3286125" cy="1169025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BE3FE1C4-A4A2-4F5F-B8CB-B7D98139BEDF}"/>
              </a:ext>
            </a:extLst>
          </p:cNvPr>
          <p:cNvSpPr/>
          <p:nvPr/>
        </p:nvSpPr>
        <p:spPr>
          <a:xfrm>
            <a:off x="1615862" y="6356583"/>
            <a:ext cx="294664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(Graphic courtesy of Brittany Hanrahan)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7666725-5439-40DC-A4AF-65FCF966E40E}"/>
              </a:ext>
            </a:extLst>
          </p:cNvPr>
          <p:cNvSpPr txBox="1"/>
          <p:nvPr/>
        </p:nvSpPr>
        <p:spPr>
          <a:xfrm>
            <a:off x="6703666" y="1838798"/>
            <a:ext cx="193193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solidFill>
                  <a:srgbClr val="00B050"/>
                </a:solidFill>
                <a:latin typeface="Stencil" panose="040409050D0802020404" pitchFamily="82" charset="0"/>
              </a:rPr>
              <a:t>GIGO</a:t>
            </a:r>
          </a:p>
        </p:txBody>
      </p:sp>
    </p:spTree>
    <p:extLst>
      <p:ext uri="{BB962C8B-B14F-4D97-AF65-F5344CB8AC3E}">
        <p14:creationId xmlns:p14="http://schemas.microsoft.com/office/powerpoint/2010/main" val="31053909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1433" y="304800"/>
            <a:ext cx="8229600" cy="781556"/>
          </a:xfrm>
        </p:spPr>
        <p:txBody>
          <a:bodyPr>
            <a:normAutofit/>
          </a:bodyPr>
          <a:lstStyle/>
          <a:p>
            <a:pPr algn="l"/>
            <a:r>
              <a:rPr lang="en-US" sz="3200" dirty="0">
                <a:solidFill>
                  <a:srgbClr val="FF9900"/>
                </a:solidFill>
              </a:rPr>
              <a:t>5)</a:t>
            </a:r>
            <a:r>
              <a:rPr lang="en-US" sz="3200" dirty="0"/>
              <a:t> Unsewered Communities</a:t>
            </a:r>
            <a:endParaRPr lang="en-US" sz="2200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DDF92DA-7EEA-48B5-8E2A-5B9EEA465A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6741" y="1600200"/>
            <a:ext cx="8229600" cy="3450696"/>
          </a:xfrm>
        </p:spPr>
        <p:txBody>
          <a:bodyPr>
            <a:normAutofit/>
          </a:bodyPr>
          <a:lstStyle/>
          <a:p>
            <a:r>
              <a:rPr lang="en-US" dirty="0"/>
              <a:t>Unsewered Communities Planning Grant Program</a:t>
            </a:r>
          </a:p>
          <a:p>
            <a:pPr lvl="1"/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Grant to develop a project plan to address collection and treatment of wastewater</a:t>
            </a:r>
          </a:p>
          <a:p>
            <a:r>
              <a:rPr lang="en-US" dirty="0"/>
              <a:t>Unsewered Communities Construction Grant Program</a:t>
            </a:r>
          </a:p>
          <a:p>
            <a:pPr lvl="1"/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Corrective actions for wastewater collection and treatment systems</a:t>
            </a:r>
          </a:p>
          <a:p>
            <a:pPr marL="301943" lvl="1" indent="0">
              <a:buNone/>
            </a:pPr>
            <a:endParaRPr lang="en-US" sz="1200" dirty="0"/>
          </a:p>
          <a:p>
            <a:pPr marL="0" indent="0">
              <a:buNone/>
            </a:pPr>
            <a:endParaRPr lang="en-US" sz="22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6EF405B-B580-4985-89F1-317DB5AB10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5600" y="4386262"/>
            <a:ext cx="2619375" cy="1743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96326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vic">
  <a:themeElements>
    <a:clrScheme name="Civic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Civic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Civic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3122</TotalTime>
  <Words>1225</Words>
  <Application>Microsoft Office PowerPoint</Application>
  <PresentationFormat>On-screen Show (4:3)</PresentationFormat>
  <Paragraphs>211</Paragraphs>
  <Slides>18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7" baseType="lpstr">
      <vt:lpstr>Calibri</vt:lpstr>
      <vt:lpstr>Century Gothic</vt:lpstr>
      <vt:lpstr>Georgia</vt:lpstr>
      <vt:lpstr>Stencil</vt:lpstr>
      <vt:lpstr>Symbol</vt:lpstr>
      <vt:lpstr>Times New Roman</vt:lpstr>
      <vt:lpstr>Wingdings</vt:lpstr>
      <vt:lpstr>Wingdings 2</vt:lpstr>
      <vt:lpstr>Civic</vt:lpstr>
      <vt:lpstr>IEPA Financial Assistance Programs Watershed Management and NPS Program Initiatives</vt:lpstr>
      <vt:lpstr>1) Section 319 Grant Program Applications due by COB on July 30, 2021 TBD</vt:lpstr>
      <vt:lpstr>Section 319 Watershed Priorities  </vt:lpstr>
      <vt:lpstr>Section 319 Watershed Priorities - Nutrients</vt:lpstr>
      <vt:lpstr>2) Section 604 Grant Program Applications due by COB on January 15, 2022</vt:lpstr>
      <vt:lpstr>3) The Loan Program (AKA - State Revolving Fund)</vt:lpstr>
      <vt:lpstr>Stormwater-Related Projects that Benefit Water Quality (WPCLP)  </vt:lpstr>
      <vt:lpstr>4) Green Infrastructure Grant Opportunities Program Applications due by COB on TBD</vt:lpstr>
      <vt:lpstr>5) Unsewered Communities</vt:lpstr>
      <vt:lpstr>Resources Available</vt:lpstr>
      <vt:lpstr>HELP US!  Please</vt:lpstr>
      <vt:lpstr>Questions?</vt:lpstr>
      <vt:lpstr>Best Management Practices</vt:lpstr>
      <vt:lpstr>Downspout Disconnection Assistance Program</vt:lpstr>
      <vt:lpstr>Morton Arboretum Parking Lot Runoff Control</vt:lpstr>
      <vt:lpstr>Old Salem Chautauqua Wetland Basin Project</vt:lpstr>
      <vt:lpstr>Springbrook Creek Stream Meandering</vt:lpstr>
      <vt:lpstr>BMP Implementation  ~  Be Sure to...</vt:lpstr>
    </vt:vector>
  </TitlesOfParts>
  <Company>State of Illinois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Illinois Green Infrastructure Grant (IGIG) Program</dc:title>
  <dc:creator>epauser2</dc:creator>
  <cp:lastModifiedBy>Davis, Christine L.</cp:lastModifiedBy>
  <cp:revision>186</cp:revision>
  <cp:lastPrinted>2021-04-06T18:18:44Z</cp:lastPrinted>
  <dcterms:created xsi:type="dcterms:W3CDTF">2011-10-11T17:49:37Z</dcterms:created>
  <dcterms:modified xsi:type="dcterms:W3CDTF">2021-07-14T13:43:50Z</dcterms:modified>
</cp:coreProperties>
</file>