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</p:sldMasterIdLst>
  <p:notesMasterIdLst>
    <p:notesMasterId r:id="rId29"/>
  </p:notesMasterIdLst>
  <p:sldIdLst>
    <p:sldId id="490" r:id="rId4"/>
    <p:sldId id="257" r:id="rId5"/>
    <p:sldId id="258" r:id="rId6"/>
    <p:sldId id="510" r:id="rId7"/>
    <p:sldId id="635" r:id="rId8"/>
    <p:sldId id="636" r:id="rId9"/>
    <p:sldId id="507" r:id="rId10"/>
    <p:sldId id="499" r:id="rId11"/>
    <p:sldId id="621" r:id="rId12"/>
    <p:sldId id="617" r:id="rId13"/>
    <p:sldId id="610" r:id="rId14"/>
    <p:sldId id="622" r:id="rId15"/>
    <p:sldId id="609" r:id="rId16"/>
    <p:sldId id="614" r:id="rId17"/>
    <p:sldId id="638" r:id="rId18"/>
    <p:sldId id="637" r:id="rId19"/>
    <p:sldId id="611" r:id="rId20"/>
    <p:sldId id="612" r:id="rId21"/>
    <p:sldId id="623" r:id="rId22"/>
    <p:sldId id="624" r:id="rId23"/>
    <p:sldId id="634" r:id="rId24"/>
    <p:sldId id="613" r:id="rId25"/>
    <p:sldId id="639" r:id="rId26"/>
    <p:sldId id="633" r:id="rId27"/>
    <p:sldId id="498" r:id="rId2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sh, Erin - NRCS, Champaign, IL" initials="BE-NCI" lastIdx="1" clrIdx="0">
    <p:extLst>
      <p:ext uri="{19B8F6BF-5375-455C-9EA6-DF929625EA0E}">
        <p15:presenceInfo xmlns:p15="http://schemas.microsoft.com/office/powerpoint/2012/main" userId="S-1-5-21-2443529608-3098792306-3041422421-10262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6626"/>
    <a:srgbClr val="FFFFFF"/>
    <a:srgbClr val="707E6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8868" autoAdjust="0"/>
  </p:normalViewPr>
  <p:slideViewPr>
    <p:cSldViewPr snapToGrid="0">
      <p:cViewPr>
        <p:scale>
          <a:sx n="50" d="100"/>
          <a:sy n="50" d="100"/>
        </p:scale>
        <p:origin x="1838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99DFA8F-71B0-4DD0-9074-9E7787BF4B1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39677DD-AA79-4F12-83E4-86029D12F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0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76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3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5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23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41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75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7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49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16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51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dirty="0"/>
              <a:t>I am afraid that is all we got time for today. Great conversations and questions. If you have further questions you would like ask, please email me</a:t>
            </a:r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2CC0D-EFA1-46C0-8EFC-97CB90E10FB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7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Include PWA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1A6E1-498F-4A46-983B-7F9FEB5B16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60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73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0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6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3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93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B954-5EAD-4332-805E-6CE02BA88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2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4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29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1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7854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6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1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94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08DA-D909-4B38-AC36-6EFAEBCE1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3BBC8-60ED-4DC2-8D03-E80C84F2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D7D53-A614-4ADC-B85D-6780BF4F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9169B-008F-4F64-962C-EF4DFA78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B5EE2-7EFD-4F96-9767-FFD29686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40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17DD-43DF-4851-9DAE-844A1EBB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A7AB-CF28-47DF-859B-914FCE6EB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C60EE-5220-4E5E-A989-BD9048E0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F27A2-7264-49CB-868B-49306D3D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CC6AB-8F91-47FA-B71B-833C1E89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88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BC7B-F469-4065-BD8E-4DB0FA8F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4328-772C-464F-96B8-558B2ABBB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8FDFB-63E3-4775-8262-5BF8F9F0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59AA0-C3FD-4271-9401-EE831C96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05D91-B4CF-4F82-A442-FD14BB1C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4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1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DF6B-34C0-4A88-A1FA-FCF0C457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00361-40EA-473E-A971-41971F9E2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4FC68-6F0B-4817-8174-E6C3062D4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9EB7F-2AAF-4551-98FE-5D0FA6BA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B4770-61F3-4585-9EB7-BDAC9E3F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2AC7F-1C9F-4F56-BC63-850844FB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8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093E-5BE0-4AF0-8BF9-83378FB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7F746-6F77-405F-B925-A965AFA5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72235-5CE2-494E-A3BF-DC10B22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3DB21-9128-41E7-9B19-04442111F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14B84-90BF-4FB5-9A4D-71FFBC00E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9DDB1-158E-418E-8024-901E8677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FE874-8C33-4E86-923B-A02D07A9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DFCED-A883-4AC9-9472-5BB31991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8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15AD-5941-4EAC-84AF-F84CE708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82BBD-9EB2-4073-81F9-1FD90E57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619D7-16B2-4669-AA29-715D6612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2E65D-38A2-4732-A9F1-1F4E1537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5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3EE4E-5B06-489A-8294-226BAFDF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888AB-C263-4B4E-9B6C-28520AB9A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455FC-3BB8-4A64-9827-0B182C89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874C-87BF-4244-BC2F-430F6D4F8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14FE2-E620-4D21-91AF-960FDD439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68893-ED9B-4BA9-BB2C-EEE180E80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FC6A2-AE71-4449-AC6A-551FA335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24157-6B02-481F-9368-9DF8BA25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B0398-7984-44AF-80C4-51D8EA23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15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9F99-65E1-4ABA-B364-39267958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A1B3D-7332-48F7-9517-892D4161D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71324-FFBB-4E57-9A46-696C7323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2D2D7-F3D1-4E9F-902E-54550734C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84FB5-460A-4619-9F0B-FD525C8E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55453-9A8F-409D-AA81-55782109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2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45C5-FD21-4910-9D52-E7AC1C12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FB5A1-6170-4BEE-9247-A85BC6512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01D3-0CBE-4D9F-A927-BF0D0A81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236A3-8AA2-4220-9892-1AAD96DF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674D5-CD40-4005-82A3-24474088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3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91283-1DDC-4C6C-960C-AE9D98653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F4383-D9CE-492E-BFF3-01ADE2A1A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2C964-3958-41F6-914D-F307CB3A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B2B8B-5E10-4BB2-AC33-5F5F5C89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1BE61-434F-4F25-9F58-B5EC8857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10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08DA-D909-4B38-AC36-6EFAEBCE1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3BBC8-60ED-4DC2-8D03-E80C84F2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D7D53-A614-4ADC-B85D-6780BF4F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9169B-008F-4F64-962C-EF4DFA78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B5EE2-7EFD-4F96-9767-FFD29686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2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17DD-43DF-4851-9DAE-844A1EBB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A7AB-CF28-47DF-859B-914FCE6EB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C60EE-5220-4E5E-A989-BD9048E0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F27A2-7264-49CB-868B-49306D3D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CC6AB-8F91-47FA-B71B-833C1E89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2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56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BC7B-F469-4065-BD8E-4DB0FA8F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4328-772C-464F-96B8-558B2ABBB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8FDFB-63E3-4775-8262-5BF8F9F0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59AA0-C3FD-4271-9401-EE831C96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05D91-B4CF-4F82-A442-FD14BB1C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62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DF6B-34C0-4A88-A1FA-FCF0C457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00361-40EA-473E-A971-41971F9E2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4FC68-6F0B-4817-8174-E6C3062D4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9EB7F-2AAF-4551-98FE-5D0FA6BA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B4770-61F3-4585-9EB7-BDAC9E3F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2AC7F-1C9F-4F56-BC63-850844FB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9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093E-5BE0-4AF0-8BF9-83378FB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7F746-6F77-405F-B925-A965AFA5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72235-5CE2-494E-A3BF-DC10B22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3DB21-9128-41E7-9B19-04442111F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14B84-90BF-4FB5-9A4D-71FFBC00E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9DDB1-158E-418E-8024-901E8677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FE874-8C33-4E86-923B-A02D07A9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DFCED-A883-4AC9-9472-5BB31991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21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15AD-5941-4EAC-84AF-F84CE708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82BBD-9EB2-4073-81F9-1FD90E57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619D7-16B2-4669-AA29-715D6612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2E65D-38A2-4732-A9F1-1F4E1537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27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3EE4E-5B06-489A-8294-226BAFDF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888AB-C263-4B4E-9B6C-28520AB9A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455FC-3BB8-4A64-9827-0B182C89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80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874C-87BF-4244-BC2F-430F6D4F8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14FE2-E620-4D21-91AF-960FDD439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68893-ED9B-4BA9-BB2C-EEE180E80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FC6A2-AE71-4449-AC6A-551FA335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24157-6B02-481F-9368-9DF8BA25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B0398-7984-44AF-80C4-51D8EA23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8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9F99-65E1-4ABA-B364-39267958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A1B3D-7332-48F7-9517-892D4161D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71324-FFBB-4E57-9A46-696C7323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2D2D7-F3D1-4E9F-902E-54550734C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84FB5-460A-4619-9F0B-FD525C8E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55453-9A8F-409D-AA81-55782109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48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45C5-FD21-4910-9D52-E7AC1C12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FB5A1-6170-4BEE-9247-A85BC6512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01D3-0CBE-4D9F-A927-BF0D0A81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236A3-8AA2-4220-9892-1AAD96DF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674D5-CD40-4005-82A3-24474088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91283-1DDC-4C6C-960C-AE9D98653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F4383-D9CE-492E-BFF3-01ADE2A1A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2C964-3958-41F6-914D-F307CB3A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B2B8B-5E10-4BB2-AC33-5F5F5C89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1BE61-434F-4F25-9F58-B5EC8857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8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1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6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2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7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4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1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8C29C-5B41-4655-B076-8C6171B0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257EE-5767-4B8A-8086-6E152FE7E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A5CB8-8AFF-4ABE-B02B-B9A8CE140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1555B-6898-4665-A529-47B79A71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7AEE-DA2B-42EB-B11F-901FA4CCE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8C29C-5B41-4655-B076-8C6171B0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257EE-5767-4B8A-8086-6E152FE7E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A5CB8-8AFF-4ABE-B02B-B9A8CE140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E71C-E8CF-4387-BD72-F1C48F8F040E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1555B-6898-4665-A529-47B79A71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7AEE-DA2B-42EB-B11F-901FA4CCE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D295-7E25-48CB-B6A9-48C875CF5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Longbucco@AISWCD.org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hyperlink" Target="mailto:info@starfreetoo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4.pn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starfreetool.com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871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EEC2CA-D1DC-4B96-8A71-C701379D7EF4}"/>
              </a:ext>
            </a:extLst>
          </p:cNvPr>
          <p:cNvSpPr/>
          <p:nvPr/>
        </p:nvSpPr>
        <p:spPr>
          <a:xfrm>
            <a:off x="0" y="795019"/>
            <a:ext cx="12192000" cy="3225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2FD2873-FF88-4D02-B4B0-5B50E3F4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0560" y="1114606"/>
            <a:ext cx="5241116" cy="301430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9600" b="1" i="1" dirty="0">
                <a:solidFill>
                  <a:schemeClr val="bg1"/>
                </a:solidFill>
              </a:rPr>
              <a:t>AISWCD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4800" b="1" i="1" dirty="0">
                <a:solidFill>
                  <a:schemeClr val="bg1"/>
                </a:solidFill>
              </a:rPr>
              <a:t>Summer Training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en-US" sz="4600" dirty="0">
                <a:solidFill>
                  <a:schemeClr val="bg1"/>
                </a:solidFill>
              </a:rPr>
              <a:t>July 14, 2021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66CE748-F5B9-4236-9B86-D7D4D8F4A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0" y="1299366"/>
            <a:ext cx="3103148" cy="221653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8EF76B2-5714-48D1-B23D-33D061262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24" y="590651"/>
            <a:ext cx="3835228" cy="36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85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E159D-BAD3-46F2-92A5-C0C241F1EC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b="8582"/>
          <a:stretch/>
        </p:blipFill>
        <p:spPr>
          <a:xfrm>
            <a:off x="375159" y="137556"/>
            <a:ext cx="8797383" cy="46630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97478-3392-4970-8A75-236351ACA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114" y="1989112"/>
            <a:ext cx="8683886" cy="4796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7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F7B126D-BDC5-40C3-AF34-6D65F6352A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1637" r="3161" b="6804"/>
          <a:stretch/>
        </p:blipFill>
        <p:spPr>
          <a:xfrm>
            <a:off x="405577" y="834188"/>
            <a:ext cx="4390995" cy="59265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38126B9-EEDE-4314-BE70-245B944FA8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3055" r="3404" b="7354"/>
          <a:stretch/>
        </p:blipFill>
        <p:spPr>
          <a:xfrm>
            <a:off x="5030343" y="834188"/>
            <a:ext cx="4487458" cy="59265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566C6C-15DD-461F-9077-83066C7BA753}"/>
              </a:ext>
            </a:extLst>
          </p:cNvPr>
          <p:cNvSpPr txBox="1">
            <a:spLocks/>
          </p:cNvSpPr>
          <p:nvPr/>
        </p:nvSpPr>
        <p:spPr>
          <a:xfrm>
            <a:off x="280297" y="-20810"/>
            <a:ext cx="6313008" cy="75772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STAR 2021-Field For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m </a:t>
            </a:r>
          </a:p>
        </p:txBody>
      </p:sp>
    </p:spTree>
    <p:extLst>
      <p:ext uri="{BB962C8B-B14F-4D97-AF65-F5344CB8AC3E}">
        <p14:creationId xmlns:p14="http://schemas.microsoft.com/office/powerpoint/2010/main" val="2998149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5280E76-C035-4BA8-B351-0E4BD7667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2573" r="3018" b="10877"/>
          <a:stretch/>
        </p:blipFill>
        <p:spPr>
          <a:xfrm>
            <a:off x="392746" y="558387"/>
            <a:ext cx="4888785" cy="62159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40AB31-B000-46C6-A788-4940CE56DBB9}"/>
              </a:ext>
            </a:extLst>
          </p:cNvPr>
          <p:cNvSpPr txBox="1">
            <a:spLocks/>
          </p:cNvSpPr>
          <p:nvPr/>
        </p:nvSpPr>
        <p:spPr>
          <a:xfrm>
            <a:off x="42661" y="-77820"/>
            <a:ext cx="5925348" cy="7860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STAR 2021  - Scoring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A794FA8-2852-4C7D-B633-0AC3A0962D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4824" r="1933" b="15952"/>
          <a:stretch/>
        </p:blipFill>
        <p:spPr>
          <a:xfrm>
            <a:off x="5968009" y="491687"/>
            <a:ext cx="5487944" cy="62941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451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CD40D7A-1358-4224-A428-B1BE47827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2863" r="3161" b="56450"/>
          <a:stretch/>
        </p:blipFill>
        <p:spPr>
          <a:xfrm>
            <a:off x="999135" y="673768"/>
            <a:ext cx="10230339" cy="61361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924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2136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D71B3EB-6C23-4D2C-BB1F-590E6DFA0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42818" r="3161" b="6804"/>
          <a:stretch/>
        </p:blipFill>
        <p:spPr>
          <a:xfrm>
            <a:off x="224589" y="225613"/>
            <a:ext cx="9063790" cy="67311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EF37ED7-E596-47A3-B254-D06CEFACB9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20351" r="49199" b="39649"/>
          <a:stretch/>
        </p:blipFill>
        <p:spPr>
          <a:xfrm>
            <a:off x="1147010" y="2561473"/>
            <a:ext cx="3649579" cy="4231341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B4D47A-CF0B-4EBF-99AA-403424F79D50}"/>
              </a:ext>
            </a:extLst>
          </p:cNvPr>
          <p:cNvSpPr/>
          <p:nvPr/>
        </p:nvSpPr>
        <p:spPr>
          <a:xfrm>
            <a:off x="1267326" y="6375356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7E01E6-A763-4C9C-950D-5B512789A9E1}"/>
              </a:ext>
            </a:extLst>
          </p:cNvPr>
          <p:cNvSpPr/>
          <p:nvPr/>
        </p:nvSpPr>
        <p:spPr>
          <a:xfrm>
            <a:off x="1275348" y="5356682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7BF271-0498-406E-98E1-A10F19C7F3BD}"/>
              </a:ext>
            </a:extLst>
          </p:cNvPr>
          <p:cNvSpPr/>
          <p:nvPr/>
        </p:nvSpPr>
        <p:spPr>
          <a:xfrm>
            <a:off x="1251286" y="4177585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00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2136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D71B3EB-6C23-4D2C-BB1F-590E6DFA0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42818" r="3161" b="6804"/>
          <a:stretch/>
        </p:blipFill>
        <p:spPr>
          <a:xfrm>
            <a:off x="224589" y="225613"/>
            <a:ext cx="9063790" cy="67311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715A8E44-C527-47BD-A4EE-8DA72DFA3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592" r="48688" b="17172"/>
          <a:stretch/>
        </p:blipFill>
        <p:spPr>
          <a:xfrm>
            <a:off x="272716" y="280063"/>
            <a:ext cx="4379496" cy="2792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07E01E6-A763-4C9C-950D-5B512789A9E1}"/>
              </a:ext>
            </a:extLst>
          </p:cNvPr>
          <p:cNvSpPr/>
          <p:nvPr/>
        </p:nvSpPr>
        <p:spPr>
          <a:xfrm>
            <a:off x="473237" y="720521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BF526B5F-B1A3-429D-9845-78881D4844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2" t="21502" r="4565" b="62527"/>
          <a:stretch/>
        </p:blipFill>
        <p:spPr>
          <a:xfrm>
            <a:off x="4984716" y="896983"/>
            <a:ext cx="4179296" cy="2049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35C31F0-CCE1-41AF-8774-956E85C0F16D}"/>
              </a:ext>
            </a:extLst>
          </p:cNvPr>
          <p:cNvSpPr/>
          <p:nvPr/>
        </p:nvSpPr>
        <p:spPr>
          <a:xfrm>
            <a:off x="8571851" y="895362"/>
            <a:ext cx="532111" cy="18975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385391D1-1C20-405A-8651-FFEA2A643E08}"/>
              </a:ext>
            </a:extLst>
          </p:cNvPr>
          <p:cNvSpPr/>
          <p:nvPr/>
        </p:nvSpPr>
        <p:spPr>
          <a:xfrm rot="19714282">
            <a:off x="1534790" y="744225"/>
            <a:ext cx="380014" cy="307101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50B03B86-6997-483A-8F93-9169B86E0F56}"/>
              </a:ext>
            </a:extLst>
          </p:cNvPr>
          <p:cNvSpPr/>
          <p:nvPr/>
        </p:nvSpPr>
        <p:spPr>
          <a:xfrm rot="10610464">
            <a:off x="4364435" y="2379868"/>
            <a:ext cx="532111" cy="103525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2136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D71B3EB-6C23-4D2C-BB1F-590E6DFA0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42818" r="3161" b="6804"/>
          <a:stretch/>
        </p:blipFill>
        <p:spPr>
          <a:xfrm>
            <a:off x="224589" y="225613"/>
            <a:ext cx="9063790" cy="67311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715A8E44-C527-47BD-A4EE-8DA72DFA3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60592" r="48688" b="17172"/>
          <a:stretch/>
        </p:blipFill>
        <p:spPr>
          <a:xfrm>
            <a:off x="272716" y="280063"/>
            <a:ext cx="4379496" cy="2792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07E01E6-A763-4C9C-950D-5B512789A9E1}"/>
              </a:ext>
            </a:extLst>
          </p:cNvPr>
          <p:cNvSpPr/>
          <p:nvPr/>
        </p:nvSpPr>
        <p:spPr>
          <a:xfrm>
            <a:off x="473237" y="720521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BF526B5F-B1A3-429D-9845-78881D4844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2" t="21502" r="4565" b="62527"/>
          <a:stretch/>
        </p:blipFill>
        <p:spPr>
          <a:xfrm>
            <a:off x="4984716" y="896983"/>
            <a:ext cx="4179296" cy="2049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ECCD-4F36-44F2-8885-009C24FDB1FD}"/>
              </a:ext>
            </a:extLst>
          </p:cNvPr>
          <p:cNvSpPr/>
          <p:nvPr/>
        </p:nvSpPr>
        <p:spPr>
          <a:xfrm>
            <a:off x="4983557" y="3522061"/>
            <a:ext cx="358614" cy="3823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B799FD-E498-4F03-8CF8-BE62EF63B5CA}"/>
              </a:ext>
            </a:extLst>
          </p:cNvPr>
          <p:cNvSpPr/>
          <p:nvPr/>
        </p:nvSpPr>
        <p:spPr>
          <a:xfrm>
            <a:off x="4924666" y="2593890"/>
            <a:ext cx="385421" cy="3980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779DA9-F4D7-4E09-8EA3-1DAC9258C1F9}"/>
              </a:ext>
            </a:extLst>
          </p:cNvPr>
          <p:cNvSpPr/>
          <p:nvPr/>
        </p:nvSpPr>
        <p:spPr>
          <a:xfrm>
            <a:off x="4984716" y="1247854"/>
            <a:ext cx="385421" cy="3980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737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C139D87-3E5D-4AA7-89A1-878DC8E05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3055" r="3404" b="55858"/>
          <a:stretch/>
        </p:blipFill>
        <p:spPr>
          <a:xfrm>
            <a:off x="853534" y="32742"/>
            <a:ext cx="11108249" cy="67279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B29A72B-C4F6-4079-BBCE-6CDF28381A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1" t="38633" r="3370" b="48365"/>
          <a:stretch/>
        </p:blipFill>
        <p:spPr>
          <a:xfrm>
            <a:off x="4910964" y="115808"/>
            <a:ext cx="5627437" cy="21887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C300FD4-150B-4C78-BCB9-0925BDE75B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1" t="52276" r="4729" b="33512"/>
          <a:stretch/>
        </p:blipFill>
        <p:spPr>
          <a:xfrm>
            <a:off x="6742584" y="2008534"/>
            <a:ext cx="5008683" cy="2194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2BC4976-835C-4687-8F18-4B005307A0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7" t="67372" r="4391" b="12967"/>
          <a:stretch/>
        </p:blipFill>
        <p:spPr>
          <a:xfrm>
            <a:off x="8026400" y="4353360"/>
            <a:ext cx="3846647" cy="23057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0F6D22D-95C4-4AB0-9036-29DE1AE74CB3}"/>
              </a:ext>
            </a:extLst>
          </p:cNvPr>
          <p:cNvSpPr/>
          <p:nvPr/>
        </p:nvSpPr>
        <p:spPr>
          <a:xfrm>
            <a:off x="5061279" y="819163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1207A-D869-46CF-9770-D44257FC8250}"/>
              </a:ext>
            </a:extLst>
          </p:cNvPr>
          <p:cNvSpPr/>
          <p:nvPr/>
        </p:nvSpPr>
        <p:spPr>
          <a:xfrm>
            <a:off x="5058036" y="1107748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A3D380-5670-4B5A-B7CE-DD78D8D99A61}"/>
              </a:ext>
            </a:extLst>
          </p:cNvPr>
          <p:cNvSpPr/>
          <p:nvPr/>
        </p:nvSpPr>
        <p:spPr>
          <a:xfrm>
            <a:off x="5054793" y="1668703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FA7340-E676-4A74-8D2C-52D737EB3C64}"/>
              </a:ext>
            </a:extLst>
          </p:cNvPr>
          <p:cNvSpPr/>
          <p:nvPr/>
        </p:nvSpPr>
        <p:spPr>
          <a:xfrm>
            <a:off x="6890072" y="3711174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BB33AB-1B95-4FA2-8D4C-4C724DB56C68}"/>
              </a:ext>
            </a:extLst>
          </p:cNvPr>
          <p:cNvSpPr/>
          <p:nvPr/>
        </p:nvSpPr>
        <p:spPr>
          <a:xfrm>
            <a:off x="8115762" y="4671310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55459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A5FA301-3311-4F27-95D5-327D54841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44401" r="3404" b="7354"/>
          <a:stretch/>
        </p:blipFill>
        <p:spPr>
          <a:xfrm>
            <a:off x="352925" y="176463"/>
            <a:ext cx="9272337" cy="65945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A8A0034-E6D8-48F5-B53E-9DE868AF57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14695" r="49793" b="60622"/>
          <a:stretch/>
        </p:blipFill>
        <p:spPr>
          <a:xfrm>
            <a:off x="4989093" y="1590155"/>
            <a:ext cx="4238530" cy="31098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28ED5D6-019B-4EC3-9A74-88C762B175FB}"/>
              </a:ext>
            </a:extLst>
          </p:cNvPr>
          <p:cNvSpPr/>
          <p:nvPr/>
        </p:nvSpPr>
        <p:spPr>
          <a:xfrm>
            <a:off x="5099845" y="2746259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CAFD9D-F2A0-4035-94D6-FDA0A6B0E014}"/>
              </a:ext>
            </a:extLst>
          </p:cNvPr>
          <p:cNvSpPr/>
          <p:nvPr/>
        </p:nvSpPr>
        <p:spPr>
          <a:xfrm>
            <a:off x="5107866" y="2192805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1AB352-BB38-43D1-BF47-37A452D35971}"/>
              </a:ext>
            </a:extLst>
          </p:cNvPr>
          <p:cNvSpPr/>
          <p:nvPr/>
        </p:nvSpPr>
        <p:spPr>
          <a:xfrm rot="16200000">
            <a:off x="2509226" y="-1064188"/>
            <a:ext cx="532111" cy="44276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8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55459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A5FA301-3311-4F27-95D5-327D54841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44401" r="3404" b="7354"/>
          <a:stretch/>
        </p:blipFill>
        <p:spPr>
          <a:xfrm>
            <a:off x="352925" y="176463"/>
            <a:ext cx="9272337" cy="65945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A778753C-83F0-411E-8D40-5374F5BD9F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40413" r="49180" b="29642"/>
          <a:stretch/>
        </p:blipFill>
        <p:spPr>
          <a:xfrm>
            <a:off x="808403" y="948468"/>
            <a:ext cx="4406030" cy="37986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E731A28-530C-4F25-8511-3BD5D378C2EA}"/>
              </a:ext>
            </a:extLst>
          </p:cNvPr>
          <p:cNvSpPr/>
          <p:nvPr/>
        </p:nvSpPr>
        <p:spPr>
          <a:xfrm>
            <a:off x="1025155" y="2778345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638B71-274C-4775-9BE4-2C8661DE841F}"/>
              </a:ext>
            </a:extLst>
          </p:cNvPr>
          <p:cNvSpPr/>
          <p:nvPr/>
        </p:nvSpPr>
        <p:spPr>
          <a:xfrm>
            <a:off x="1025155" y="3425601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A33995-57B2-4680-87E6-8770C0E24577}"/>
              </a:ext>
            </a:extLst>
          </p:cNvPr>
          <p:cNvSpPr/>
          <p:nvPr/>
        </p:nvSpPr>
        <p:spPr>
          <a:xfrm rot="16200000">
            <a:off x="7049145" y="-1093630"/>
            <a:ext cx="532111" cy="4459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EB4A4E8-C200-401E-9327-64353368C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45" y="5380465"/>
            <a:ext cx="1463919" cy="146391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06008-0B68-450A-A1B8-0343CE3F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Why was STAR created?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FFDC04-C6FA-4D75-B8F7-CED60BEB5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8" b="-3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F18222-AEF7-4BAF-8368-310057180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r="-3" b="-3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EC052-7782-4687-A315-AB08DFFF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Illinois Nutrient Loss Reduction Strategy of 2015</a:t>
            </a:r>
          </a:p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Two concerned farmers</a:t>
            </a:r>
          </a:p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Voluntary solution to local natural resource concerns</a:t>
            </a:r>
          </a:p>
        </p:txBody>
      </p:sp>
    </p:spTree>
    <p:extLst>
      <p:ext uri="{BB962C8B-B14F-4D97-AF65-F5344CB8AC3E}">
        <p14:creationId xmlns:p14="http://schemas.microsoft.com/office/powerpoint/2010/main" val="3187114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55459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A5FA301-3311-4F27-95D5-327D54841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44401" r="3404" b="7354"/>
          <a:stretch/>
        </p:blipFill>
        <p:spPr>
          <a:xfrm>
            <a:off x="352925" y="176463"/>
            <a:ext cx="9272337" cy="65945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895489B-39B4-470A-8585-E3B82009F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7" t="14335" r="4215" b="56759"/>
          <a:stretch/>
        </p:blipFill>
        <p:spPr>
          <a:xfrm>
            <a:off x="2896894" y="176463"/>
            <a:ext cx="4080111" cy="3601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F99C7AEB-D276-4155-9079-E78D08CBB4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1" t="51799" r="8178" b="29076"/>
          <a:stretch/>
        </p:blipFill>
        <p:spPr>
          <a:xfrm>
            <a:off x="5340727" y="3720097"/>
            <a:ext cx="4221805" cy="2841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276154C-A5BA-48EA-A303-5C98F870FE8F}"/>
              </a:ext>
            </a:extLst>
          </p:cNvPr>
          <p:cNvSpPr/>
          <p:nvPr/>
        </p:nvSpPr>
        <p:spPr>
          <a:xfrm>
            <a:off x="2966491" y="933500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82921D-C673-4DB3-A07A-11271D6D927F}"/>
              </a:ext>
            </a:extLst>
          </p:cNvPr>
          <p:cNvSpPr/>
          <p:nvPr/>
        </p:nvSpPr>
        <p:spPr>
          <a:xfrm>
            <a:off x="2982533" y="2100321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725706-B88C-42E6-A007-7F42F47E1AC3}"/>
              </a:ext>
            </a:extLst>
          </p:cNvPr>
          <p:cNvSpPr/>
          <p:nvPr/>
        </p:nvSpPr>
        <p:spPr>
          <a:xfrm>
            <a:off x="8951495" y="3872972"/>
            <a:ext cx="343611" cy="538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5E5A50-AB5A-4864-B637-5258CFC79ACA}"/>
              </a:ext>
            </a:extLst>
          </p:cNvPr>
          <p:cNvSpPr/>
          <p:nvPr/>
        </p:nvSpPr>
        <p:spPr>
          <a:xfrm rot="16200000">
            <a:off x="1874106" y="2391419"/>
            <a:ext cx="422736" cy="3080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55459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A5FA301-3311-4F27-95D5-327D54841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44401" r="3404" b="7354"/>
          <a:stretch/>
        </p:blipFill>
        <p:spPr>
          <a:xfrm>
            <a:off x="352925" y="176463"/>
            <a:ext cx="9272337" cy="65945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895489B-39B4-470A-8585-E3B82009F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7" t="14335" r="4215" b="56759"/>
          <a:stretch/>
        </p:blipFill>
        <p:spPr>
          <a:xfrm>
            <a:off x="2896894" y="176463"/>
            <a:ext cx="4080111" cy="3601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C7AEB-D276-4155-9079-E78D08CBB4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b="8086"/>
          <a:stretch/>
        </p:blipFill>
        <p:spPr>
          <a:xfrm>
            <a:off x="4883975" y="3532472"/>
            <a:ext cx="4678557" cy="31490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276154C-A5BA-48EA-A303-5C98F870FE8F}"/>
              </a:ext>
            </a:extLst>
          </p:cNvPr>
          <p:cNvSpPr/>
          <p:nvPr/>
        </p:nvSpPr>
        <p:spPr>
          <a:xfrm>
            <a:off x="2966491" y="933500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82921D-C673-4DB3-A07A-11271D6D927F}"/>
              </a:ext>
            </a:extLst>
          </p:cNvPr>
          <p:cNvSpPr/>
          <p:nvPr/>
        </p:nvSpPr>
        <p:spPr>
          <a:xfrm>
            <a:off x="2982533" y="2100321"/>
            <a:ext cx="240632" cy="184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725706-B88C-42E6-A007-7F42F47E1AC3}"/>
              </a:ext>
            </a:extLst>
          </p:cNvPr>
          <p:cNvSpPr/>
          <p:nvPr/>
        </p:nvSpPr>
        <p:spPr>
          <a:xfrm>
            <a:off x="9192126" y="3443018"/>
            <a:ext cx="433136" cy="779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5EE99C-E173-4722-8463-C52DCD3BC47C}"/>
              </a:ext>
            </a:extLst>
          </p:cNvPr>
          <p:cNvSpPr/>
          <p:nvPr/>
        </p:nvSpPr>
        <p:spPr>
          <a:xfrm>
            <a:off x="8991596" y="3213157"/>
            <a:ext cx="851376" cy="1206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55459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EDDA26B-2FAA-4AB6-84BF-8CB2C91F14E0}"/>
              </a:ext>
            </a:extLst>
          </p:cNvPr>
          <p:cNvSpPr txBox="1">
            <a:spLocks/>
          </p:cNvSpPr>
          <p:nvPr/>
        </p:nvSpPr>
        <p:spPr>
          <a:xfrm>
            <a:off x="144381" y="-27306"/>
            <a:ext cx="8277726" cy="688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STAR Web Application access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B09B6A9-A8B1-4B0E-87E9-E2707F87F4F0}"/>
              </a:ext>
            </a:extLst>
          </p:cNvPr>
          <p:cNvSpPr txBox="1">
            <a:spLocks/>
          </p:cNvSpPr>
          <p:nvPr/>
        </p:nvSpPr>
        <p:spPr>
          <a:xfrm>
            <a:off x="328423" y="564765"/>
            <a:ext cx="11451619" cy="4711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850" indent="-465138" fontAlgn="base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Benefits:</a:t>
            </a:r>
          </a:p>
          <a:p>
            <a:pPr marL="577850" indent="-465138" fontAlgn="base"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Easier to use than standard field form</a:t>
            </a:r>
          </a:p>
          <a:p>
            <a:pPr marL="577850" indent="-465138" fontAlgn="base"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Automatically provides immediate scoring, STAR Rating, and </a:t>
            </a:r>
          </a:p>
          <a:p>
            <a:pPr marL="112712" indent="0" fontAlgn="base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    reporting at the end of the year</a:t>
            </a:r>
          </a:p>
          <a:p>
            <a:pPr marL="577850" indent="-465138" fontAlgn="base"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Provides an option for suggested changed practices</a:t>
            </a:r>
          </a:p>
          <a:p>
            <a:pPr marL="577850" indent="-465138" fontAlgn="base"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Friendly to use with a smart phone, tablet, or computer</a:t>
            </a:r>
          </a:p>
          <a:p>
            <a:pPr marL="577850" indent="-465138" fontAlgn="base"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Real-time access to county data, including the fields      submitted and the practices being used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09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EF3BC-E681-4413-BFC5-65BB566E3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63" y="50066"/>
            <a:ext cx="5747496" cy="6525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05D3785-432D-4E7A-85B7-11A101A311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2573" r="3018" b="10877"/>
          <a:stretch/>
        </p:blipFill>
        <p:spPr>
          <a:xfrm>
            <a:off x="6168622" y="61854"/>
            <a:ext cx="5073685" cy="64510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4526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10918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EF3BC-E681-4413-BFC5-65BB566E3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570" y="50067"/>
            <a:ext cx="5520593" cy="6462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5B13948-B612-4530-88FE-9E9038C807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2423" r="-394" b="27521"/>
          <a:stretch/>
        </p:blipFill>
        <p:spPr>
          <a:xfrm>
            <a:off x="5957732" y="50067"/>
            <a:ext cx="6219815" cy="64628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3382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E20F-8DE7-4778-BBFD-CD451CFC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73" y="211047"/>
            <a:ext cx="8596668" cy="1674458"/>
          </a:xfrm>
        </p:spPr>
        <p:txBody>
          <a:bodyPr>
            <a:normAutofit fontScale="90000"/>
          </a:bodyPr>
          <a:lstStyle/>
          <a:p>
            <a:r>
              <a:rPr lang="pt-BR" sz="5400" dirty="0">
                <a:solidFill>
                  <a:schemeClr val="accent2">
                    <a:lumMod val="50000"/>
                  </a:schemeClr>
                </a:solidFill>
              </a:rPr>
              <a:t>Questions, comments concerns?</a:t>
            </a:r>
            <a:br>
              <a:rPr lang="pt-BR" sz="5400" dirty="0"/>
            </a:b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79A8-032C-47CD-B91D-CD2CADC0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73" y="2470673"/>
            <a:ext cx="10094780" cy="1547402"/>
          </a:xfrm>
        </p:spPr>
        <p:txBody>
          <a:bodyPr>
            <a:normAutofit/>
          </a:bodyPr>
          <a:lstStyle/>
          <a:p>
            <a:pPr marL="0" fontAlgn="base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3000" dirty="0"/>
              <a:t>More questions email </a:t>
            </a:r>
            <a:r>
              <a:rPr lang="en-US" sz="30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Nick.Longbucco@AISWCD.org</a:t>
            </a:r>
            <a:endParaRPr lang="en-US" sz="3000" dirty="0">
              <a:solidFill>
                <a:srgbClr val="00B0F0"/>
              </a:solidFill>
            </a:endParaRPr>
          </a:p>
          <a:p>
            <a:pPr fontAlgn="base">
              <a:spcBef>
                <a:spcPts val="0"/>
              </a:spcBef>
              <a:buClr>
                <a:schemeClr val="accent2">
                  <a:lumMod val="75000"/>
                </a:schemeClr>
              </a:buClr>
            </a:pPr>
            <a:r>
              <a:rPr lang="en-US" sz="2800" dirty="0"/>
              <a:t>Questions specific to the Web App – </a:t>
            </a:r>
            <a:r>
              <a:rPr lang="en-US" sz="28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info@starfreetool.com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1" name="Graphic 105" descr="World">
            <a:extLst>
              <a:ext uri="{FF2B5EF4-FFF2-40B4-BE49-F238E27FC236}">
                <a16:creationId xmlns:a16="http://schemas.microsoft.com/office/drawing/2014/main" id="{77DB59B8-EFED-400E-BE82-909AF0D3FFC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4956" y="4230246"/>
            <a:ext cx="1483989" cy="1436474"/>
          </a:xfrm>
          <a:prstGeom prst="rect">
            <a:avLst/>
          </a:prstGeom>
        </p:spPr>
      </p:pic>
      <p:sp>
        <p:nvSpPr>
          <p:cNvPr id="43" name="Circle around Twitter symbol">
            <a:extLst>
              <a:ext uri="{FF2B5EF4-FFF2-40B4-BE49-F238E27FC236}">
                <a16:creationId xmlns:a16="http://schemas.microsoft.com/office/drawing/2014/main" id="{7C2848F4-ACD9-4BA0-9352-D344F98DB4D1}"/>
              </a:ext>
            </a:extLst>
          </p:cNvPr>
          <p:cNvSpPr>
            <a:spLocks/>
          </p:cNvSpPr>
          <p:nvPr/>
        </p:nvSpPr>
        <p:spPr bwMode="auto">
          <a:xfrm>
            <a:off x="3603402" y="4321883"/>
            <a:ext cx="1200329" cy="1155677"/>
          </a:xfrm>
          <a:custGeom>
            <a:avLst/>
            <a:gdLst>
              <a:gd name="T0" fmla="*/ 1825 w 3441"/>
              <a:gd name="T1" fmla="*/ 4 h 3441"/>
              <a:gd name="T2" fmla="*/ 2029 w 3441"/>
              <a:gd name="T3" fmla="*/ 29 h 3441"/>
              <a:gd name="T4" fmla="*/ 2226 w 3441"/>
              <a:gd name="T5" fmla="*/ 76 h 3441"/>
              <a:gd name="T6" fmla="*/ 2412 w 3441"/>
              <a:gd name="T7" fmla="*/ 146 h 3441"/>
              <a:gd name="T8" fmla="*/ 2588 w 3441"/>
              <a:gd name="T9" fmla="*/ 236 h 3441"/>
              <a:gd name="T10" fmla="*/ 2752 w 3441"/>
              <a:gd name="T11" fmla="*/ 344 h 3441"/>
              <a:gd name="T12" fmla="*/ 2901 w 3441"/>
              <a:gd name="T13" fmla="*/ 471 h 3441"/>
              <a:gd name="T14" fmla="*/ 3035 w 3441"/>
              <a:gd name="T15" fmla="*/ 613 h 3441"/>
              <a:gd name="T16" fmla="*/ 3154 w 3441"/>
              <a:gd name="T17" fmla="*/ 769 h 3441"/>
              <a:gd name="T18" fmla="*/ 3253 w 3441"/>
              <a:gd name="T19" fmla="*/ 939 h 3441"/>
              <a:gd name="T20" fmla="*/ 3333 w 3441"/>
              <a:gd name="T21" fmla="*/ 1121 h 3441"/>
              <a:gd name="T22" fmla="*/ 3392 w 3441"/>
              <a:gd name="T23" fmla="*/ 1313 h 3441"/>
              <a:gd name="T24" fmla="*/ 3428 w 3441"/>
              <a:gd name="T25" fmla="*/ 1513 h 3441"/>
              <a:gd name="T26" fmla="*/ 3441 w 3441"/>
              <a:gd name="T27" fmla="*/ 1721 h 3441"/>
              <a:gd name="T28" fmla="*/ 3428 w 3441"/>
              <a:gd name="T29" fmla="*/ 1929 h 3441"/>
              <a:gd name="T30" fmla="*/ 3392 w 3441"/>
              <a:gd name="T31" fmla="*/ 2130 h 3441"/>
              <a:gd name="T32" fmla="*/ 3333 w 3441"/>
              <a:gd name="T33" fmla="*/ 2321 h 3441"/>
              <a:gd name="T34" fmla="*/ 3253 w 3441"/>
              <a:gd name="T35" fmla="*/ 2502 h 3441"/>
              <a:gd name="T36" fmla="*/ 3154 w 3441"/>
              <a:gd name="T37" fmla="*/ 2672 h 3441"/>
              <a:gd name="T38" fmla="*/ 3035 w 3441"/>
              <a:gd name="T39" fmla="*/ 2829 h 3441"/>
              <a:gd name="T40" fmla="*/ 2901 w 3441"/>
              <a:gd name="T41" fmla="*/ 2972 h 3441"/>
              <a:gd name="T42" fmla="*/ 2752 w 3441"/>
              <a:gd name="T43" fmla="*/ 3097 h 3441"/>
              <a:gd name="T44" fmla="*/ 2588 w 3441"/>
              <a:gd name="T45" fmla="*/ 3206 h 3441"/>
              <a:gd name="T46" fmla="*/ 2412 w 3441"/>
              <a:gd name="T47" fmla="*/ 3296 h 3441"/>
              <a:gd name="T48" fmla="*/ 2226 w 3441"/>
              <a:gd name="T49" fmla="*/ 3365 h 3441"/>
              <a:gd name="T50" fmla="*/ 2029 w 3441"/>
              <a:gd name="T51" fmla="*/ 3414 h 3441"/>
              <a:gd name="T52" fmla="*/ 1825 w 3441"/>
              <a:gd name="T53" fmla="*/ 3438 h 3441"/>
              <a:gd name="T54" fmla="*/ 1615 w 3441"/>
              <a:gd name="T55" fmla="*/ 3438 h 3441"/>
              <a:gd name="T56" fmla="*/ 1411 w 3441"/>
              <a:gd name="T57" fmla="*/ 3414 h 3441"/>
              <a:gd name="T58" fmla="*/ 1214 w 3441"/>
              <a:gd name="T59" fmla="*/ 3365 h 3441"/>
              <a:gd name="T60" fmla="*/ 1028 w 3441"/>
              <a:gd name="T61" fmla="*/ 3296 h 3441"/>
              <a:gd name="T62" fmla="*/ 852 w 3441"/>
              <a:gd name="T63" fmla="*/ 3206 h 3441"/>
              <a:gd name="T64" fmla="*/ 689 w 3441"/>
              <a:gd name="T65" fmla="*/ 3097 h 3441"/>
              <a:gd name="T66" fmla="*/ 539 w 3441"/>
              <a:gd name="T67" fmla="*/ 2972 h 3441"/>
              <a:gd name="T68" fmla="*/ 405 w 3441"/>
              <a:gd name="T69" fmla="*/ 2829 h 3441"/>
              <a:gd name="T70" fmla="*/ 287 w 3441"/>
              <a:gd name="T71" fmla="*/ 2672 h 3441"/>
              <a:gd name="T72" fmla="*/ 188 w 3441"/>
              <a:gd name="T73" fmla="*/ 2502 h 3441"/>
              <a:gd name="T74" fmla="*/ 108 w 3441"/>
              <a:gd name="T75" fmla="*/ 2321 h 3441"/>
              <a:gd name="T76" fmla="*/ 49 w 3441"/>
              <a:gd name="T77" fmla="*/ 2130 h 3441"/>
              <a:gd name="T78" fmla="*/ 13 w 3441"/>
              <a:gd name="T79" fmla="*/ 1929 h 3441"/>
              <a:gd name="T80" fmla="*/ 0 w 3441"/>
              <a:gd name="T81" fmla="*/ 1721 h 3441"/>
              <a:gd name="T82" fmla="*/ 13 w 3441"/>
              <a:gd name="T83" fmla="*/ 1513 h 3441"/>
              <a:gd name="T84" fmla="*/ 49 w 3441"/>
              <a:gd name="T85" fmla="*/ 1313 h 3441"/>
              <a:gd name="T86" fmla="*/ 108 w 3441"/>
              <a:gd name="T87" fmla="*/ 1121 h 3441"/>
              <a:gd name="T88" fmla="*/ 188 w 3441"/>
              <a:gd name="T89" fmla="*/ 939 h 3441"/>
              <a:gd name="T90" fmla="*/ 287 w 3441"/>
              <a:gd name="T91" fmla="*/ 769 h 3441"/>
              <a:gd name="T92" fmla="*/ 405 w 3441"/>
              <a:gd name="T93" fmla="*/ 613 h 3441"/>
              <a:gd name="T94" fmla="*/ 539 w 3441"/>
              <a:gd name="T95" fmla="*/ 471 h 3441"/>
              <a:gd name="T96" fmla="*/ 689 w 3441"/>
              <a:gd name="T97" fmla="*/ 344 h 3441"/>
              <a:gd name="T98" fmla="*/ 852 w 3441"/>
              <a:gd name="T99" fmla="*/ 236 h 3441"/>
              <a:gd name="T100" fmla="*/ 1028 w 3441"/>
              <a:gd name="T101" fmla="*/ 146 h 3441"/>
              <a:gd name="T102" fmla="*/ 1214 w 3441"/>
              <a:gd name="T103" fmla="*/ 76 h 3441"/>
              <a:gd name="T104" fmla="*/ 1411 w 3441"/>
              <a:gd name="T105" fmla="*/ 29 h 3441"/>
              <a:gd name="T106" fmla="*/ 1615 w 3441"/>
              <a:gd name="T107" fmla="*/ 4 h 3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41" h="3441">
                <a:moveTo>
                  <a:pt x="1720" y="0"/>
                </a:moveTo>
                <a:lnTo>
                  <a:pt x="1825" y="4"/>
                </a:lnTo>
                <a:lnTo>
                  <a:pt x="1929" y="13"/>
                </a:lnTo>
                <a:lnTo>
                  <a:pt x="2029" y="29"/>
                </a:lnTo>
                <a:lnTo>
                  <a:pt x="2129" y="50"/>
                </a:lnTo>
                <a:lnTo>
                  <a:pt x="2226" y="76"/>
                </a:lnTo>
                <a:lnTo>
                  <a:pt x="2320" y="108"/>
                </a:lnTo>
                <a:lnTo>
                  <a:pt x="2412" y="146"/>
                </a:lnTo>
                <a:lnTo>
                  <a:pt x="2502" y="188"/>
                </a:lnTo>
                <a:lnTo>
                  <a:pt x="2588" y="236"/>
                </a:lnTo>
                <a:lnTo>
                  <a:pt x="2672" y="287"/>
                </a:lnTo>
                <a:lnTo>
                  <a:pt x="2752" y="344"/>
                </a:lnTo>
                <a:lnTo>
                  <a:pt x="2828" y="406"/>
                </a:lnTo>
                <a:lnTo>
                  <a:pt x="2901" y="471"/>
                </a:lnTo>
                <a:lnTo>
                  <a:pt x="2971" y="540"/>
                </a:lnTo>
                <a:lnTo>
                  <a:pt x="3035" y="613"/>
                </a:lnTo>
                <a:lnTo>
                  <a:pt x="3096" y="690"/>
                </a:lnTo>
                <a:lnTo>
                  <a:pt x="3154" y="769"/>
                </a:lnTo>
                <a:lnTo>
                  <a:pt x="3205" y="853"/>
                </a:lnTo>
                <a:lnTo>
                  <a:pt x="3253" y="939"/>
                </a:lnTo>
                <a:lnTo>
                  <a:pt x="3295" y="1029"/>
                </a:lnTo>
                <a:lnTo>
                  <a:pt x="3333" y="1121"/>
                </a:lnTo>
                <a:lnTo>
                  <a:pt x="3364" y="1215"/>
                </a:lnTo>
                <a:lnTo>
                  <a:pt x="3392" y="1313"/>
                </a:lnTo>
                <a:lnTo>
                  <a:pt x="3412" y="1412"/>
                </a:lnTo>
                <a:lnTo>
                  <a:pt x="3428" y="1513"/>
                </a:lnTo>
                <a:lnTo>
                  <a:pt x="3438" y="1616"/>
                </a:lnTo>
                <a:lnTo>
                  <a:pt x="3441" y="1721"/>
                </a:lnTo>
                <a:lnTo>
                  <a:pt x="3438" y="1826"/>
                </a:lnTo>
                <a:lnTo>
                  <a:pt x="3428" y="1929"/>
                </a:lnTo>
                <a:lnTo>
                  <a:pt x="3412" y="2030"/>
                </a:lnTo>
                <a:lnTo>
                  <a:pt x="3392" y="2130"/>
                </a:lnTo>
                <a:lnTo>
                  <a:pt x="3364" y="2226"/>
                </a:lnTo>
                <a:lnTo>
                  <a:pt x="3333" y="2321"/>
                </a:lnTo>
                <a:lnTo>
                  <a:pt x="3295" y="2413"/>
                </a:lnTo>
                <a:lnTo>
                  <a:pt x="3253" y="2502"/>
                </a:lnTo>
                <a:lnTo>
                  <a:pt x="3205" y="2589"/>
                </a:lnTo>
                <a:lnTo>
                  <a:pt x="3154" y="2672"/>
                </a:lnTo>
                <a:lnTo>
                  <a:pt x="3096" y="2753"/>
                </a:lnTo>
                <a:lnTo>
                  <a:pt x="3035" y="2829"/>
                </a:lnTo>
                <a:lnTo>
                  <a:pt x="2971" y="2902"/>
                </a:lnTo>
                <a:lnTo>
                  <a:pt x="2901" y="2972"/>
                </a:lnTo>
                <a:lnTo>
                  <a:pt x="2828" y="3037"/>
                </a:lnTo>
                <a:lnTo>
                  <a:pt x="2752" y="3097"/>
                </a:lnTo>
                <a:lnTo>
                  <a:pt x="2672" y="3154"/>
                </a:lnTo>
                <a:lnTo>
                  <a:pt x="2588" y="3206"/>
                </a:lnTo>
                <a:lnTo>
                  <a:pt x="2502" y="3253"/>
                </a:lnTo>
                <a:lnTo>
                  <a:pt x="2412" y="3296"/>
                </a:lnTo>
                <a:lnTo>
                  <a:pt x="2320" y="3333"/>
                </a:lnTo>
                <a:lnTo>
                  <a:pt x="2226" y="3365"/>
                </a:lnTo>
                <a:lnTo>
                  <a:pt x="2129" y="3393"/>
                </a:lnTo>
                <a:lnTo>
                  <a:pt x="2029" y="3414"/>
                </a:lnTo>
                <a:lnTo>
                  <a:pt x="1929" y="3428"/>
                </a:lnTo>
                <a:lnTo>
                  <a:pt x="1825" y="3438"/>
                </a:lnTo>
                <a:lnTo>
                  <a:pt x="1720" y="3441"/>
                </a:lnTo>
                <a:lnTo>
                  <a:pt x="1615" y="3438"/>
                </a:lnTo>
                <a:lnTo>
                  <a:pt x="1513" y="3428"/>
                </a:lnTo>
                <a:lnTo>
                  <a:pt x="1411" y="3414"/>
                </a:lnTo>
                <a:lnTo>
                  <a:pt x="1312" y="3393"/>
                </a:lnTo>
                <a:lnTo>
                  <a:pt x="1214" y="3365"/>
                </a:lnTo>
                <a:lnTo>
                  <a:pt x="1120" y="3333"/>
                </a:lnTo>
                <a:lnTo>
                  <a:pt x="1028" y="3296"/>
                </a:lnTo>
                <a:lnTo>
                  <a:pt x="939" y="3253"/>
                </a:lnTo>
                <a:lnTo>
                  <a:pt x="852" y="3206"/>
                </a:lnTo>
                <a:lnTo>
                  <a:pt x="769" y="3154"/>
                </a:lnTo>
                <a:lnTo>
                  <a:pt x="689" y="3097"/>
                </a:lnTo>
                <a:lnTo>
                  <a:pt x="612" y="3037"/>
                </a:lnTo>
                <a:lnTo>
                  <a:pt x="539" y="2972"/>
                </a:lnTo>
                <a:lnTo>
                  <a:pt x="470" y="2902"/>
                </a:lnTo>
                <a:lnTo>
                  <a:pt x="405" y="2829"/>
                </a:lnTo>
                <a:lnTo>
                  <a:pt x="344" y="2753"/>
                </a:lnTo>
                <a:lnTo>
                  <a:pt x="287" y="2672"/>
                </a:lnTo>
                <a:lnTo>
                  <a:pt x="235" y="2589"/>
                </a:lnTo>
                <a:lnTo>
                  <a:pt x="188" y="2502"/>
                </a:lnTo>
                <a:lnTo>
                  <a:pt x="145" y="2413"/>
                </a:lnTo>
                <a:lnTo>
                  <a:pt x="108" y="2321"/>
                </a:lnTo>
                <a:lnTo>
                  <a:pt x="76" y="2226"/>
                </a:lnTo>
                <a:lnTo>
                  <a:pt x="49" y="2130"/>
                </a:lnTo>
                <a:lnTo>
                  <a:pt x="28" y="2030"/>
                </a:lnTo>
                <a:lnTo>
                  <a:pt x="13" y="1929"/>
                </a:lnTo>
                <a:lnTo>
                  <a:pt x="4" y="1826"/>
                </a:lnTo>
                <a:lnTo>
                  <a:pt x="0" y="1721"/>
                </a:lnTo>
                <a:lnTo>
                  <a:pt x="4" y="1616"/>
                </a:lnTo>
                <a:lnTo>
                  <a:pt x="13" y="1513"/>
                </a:lnTo>
                <a:lnTo>
                  <a:pt x="28" y="1412"/>
                </a:lnTo>
                <a:lnTo>
                  <a:pt x="49" y="1313"/>
                </a:lnTo>
                <a:lnTo>
                  <a:pt x="76" y="1215"/>
                </a:lnTo>
                <a:lnTo>
                  <a:pt x="108" y="1121"/>
                </a:lnTo>
                <a:lnTo>
                  <a:pt x="145" y="1029"/>
                </a:lnTo>
                <a:lnTo>
                  <a:pt x="188" y="939"/>
                </a:lnTo>
                <a:lnTo>
                  <a:pt x="235" y="853"/>
                </a:lnTo>
                <a:lnTo>
                  <a:pt x="287" y="769"/>
                </a:lnTo>
                <a:lnTo>
                  <a:pt x="344" y="690"/>
                </a:lnTo>
                <a:lnTo>
                  <a:pt x="405" y="613"/>
                </a:lnTo>
                <a:lnTo>
                  <a:pt x="470" y="540"/>
                </a:lnTo>
                <a:lnTo>
                  <a:pt x="539" y="471"/>
                </a:lnTo>
                <a:lnTo>
                  <a:pt x="612" y="406"/>
                </a:lnTo>
                <a:lnTo>
                  <a:pt x="689" y="344"/>
                </a:lnTo>
                <a:lnTo>
                  <a:pt x="769" y="287"/>
                </a:lnTo>
                <a:lnTo>
                  <a:pt x="852" y="236"/>
                </a:lnTo>
                <a:lnTo>
                  <a:pt x="939" y="188"/>
                </a:lnTo>
                <a:lnTo>
                  <a:pt x="1028" y="146"/>
                </a:lnTo>
                <a:lnTo>
                  <a:pt x="1120" y="108"/>
                </a:lnTo>
                <a:lnTo>
                  <a:pt x="1214" y="76"/>
                </a:lnTo>
                <a:lnTo>
                  <a:pt x="1312" y="50"/>
                </a:lnTo>
                <a:lnTo>
                  <a:pt x="1411" y="29"/>
                </a:lnTo>
                <a:lnTo>
                  <a:pt x="1513" y="13"/>
                </a:lnTo>
                <a:lnTo>
                  <a:pt x="1615" y="4"/>
                </a:lnTo>
                <a:lnTo>
                  <a:pt x="1720" y="0"/>
                </a:lnTo>
                <a:close/>
              </a:path>
            </a:pathLst>
          </a:custGeom>
          <a:solidFill>
            <a:srgbClr val="008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witter symbol" descr="Twitter icon">
            <a:extLst>
              <a:ext uri="{FF2B5EF4-FFF2-40B4-BE49-F238E27FC236}">
                <a16:creationId xmlns:a16="http://schemas.microsoft.com/office/drawing/2014/main" id="{BC07D06F-AADA-4785-B9B6-51E28C438B9F}"/>
              </a:ext>
            </a:extLst>
          </p:cNvPr>
          <p:cNvSpPr>
            <a:spLocks/>
          </p:cNvSpPr>
          <p:nvPr/>
        </p:nvSpPr>
        <p:spPr bwMode="auto">
          <a:xfrm>
            <a:off x="3893714" y="4641710"/>
            <a:ext cx="664368" cy="567088"/>
          </a:xfrm>
          <a:custGeom>
            <a:avLst/>
            <a:gdLst>
              <a:gd name="T0" fmla="*/ 1407 w 1898"/>
              <a:gd name="T1" fmla="*/ 12 h 1692"/>
              <a:gd name="T2" fmla="*/ 1530 w 1898"/>
              <a:gd name="T3" fmla="*/ 71 h 1692"/>
              <a:gd name="T4" fmla="*/ 1664 w 1898"/>
              <a:gd name="T5" fmla="*/ 118 h 1692"/>
              <a:gd name="T6" fmla="*/ 1845 w 1898"/>
              <a:gd name="T7" fmla="*/ 31 h 1692"/>
              <a:gd name="T8" fmla="*/ 1779 w 1898"/>
              <a:gd name="T9" fmla="*/ 167 h 1692"/>
              <a:gd name="T10" fmla="*/ 1675 w 1898"/>
              <a:gd name="T11" fmla="*/ 267 h 1692"/>
              <a:gd name="T12" fmla="*/ 1844 w 1898"/>
              <a:gd name="T13" fmla="*/ 223 h 1692"/>
              <a:gd name="T14" fmla="*/ 1829 w 1898"/>
              <a:gd name="T15" fmla="*/ 298 h 1692"/>
              <a:gd name="T16" fmla="*/ 1704 w 1898"/>
              <a:gd name="T17" fmla="*/ 421 h 1692"/>
              <a:gd name="T18" fmla="*/ 1699 w 1898"/>
              <a:gd name="T19" fmla="*/ 603 h 1692"/>
              <a:gd name="T20" fmla="*/ 1665 w 1898"/>
              <a:gd name="T21" fmla="*/ 794 h 1692"/>
              <a:gd name="T22" fmla="*/ 1603 w 1898"/>
              <a:gd name="T23" fmla="*/ 982 h 1692"/>
              <a:gd name="T24" fmla="*/ 1514 w 1898"/>
              <a:gd name="T25" fmla="*/ 1160 h 1692"/>
              <a:gd name="T26" fmla="*/ 1398 w 1898"/>
              <a:gd name="T27" fmla="*/ 1322 h 1692"/>
              <a:gd name="T28" fmla="*/ 1256 w 1898"/>
              <a:gd name="T29" fmla="*/ 1461 h 1692"/>
              <a:gd name="T30" fmla="*/ 1087 w 1898"/>
              <a:gd name="T31" fmla="*/ 1573 h 1692"/>
              <a:gd name="T32" fmla="*/ 893 w 1898"/>
              <a:gd name="T33" fmla="*/ 1652 h 1692"/>
              <a:gd name="T34" fmla="*/ 676 w 1898"/>
              <a:gd name="T35" fmla="*/ 1690 h 1692"/>
              <a:gd name="T36" fmla="*/ 435 w 1898"/>
              <a:gd name="T37" fmla="*/ 1679 h 1692"/>
              <a:gd name="T38" fmla="*/ 206 w 1898"/>
              <a:gd name="T39" fmla="*/ 1614 h 1692"/>
              <a:gd name="T40" fmla="*/ 0 w 1898"/>
              <a:gd name="T41" fmla="*/ 1500 h 1692"/>
              <a:gd name="T42" fmla="*/ 160 w 1898"/>
              <a:gd name="T43" fmla="*/ 1503 h 1692"/>
              <a:gd name="T44" fmla="*/ 353 w 1898"/>
              <a:gd name="T45" fmla="*/ 1457 h 1692"/>
              <a:gd name="T46" fmla="*/ 525 w 1898"/>
              <a:gd name="T47" fmla="*/ 1364 h 1692"/>
              <a:gd name="T48" fmla="*/ 487 w 1898"/>
              <a:gd name="T49" fmla="*/ 1309 h 1692"/>
              <a:gd name="T50" fmla="*/ 367 w 1898"/>
              <a:gd name="T51" fmla="*/ 1251 h 1692"/>
              <a:gd name="T52" fmla="*/ 272 w 1898"/>
              <a:gd name="T53" fmla="*/ 1153 h 1692"/>
              <a:gd name="T54" fmla="*/ 213 w 1898"/>
              <a:gd name="T55" fmla="*/ 1027 h 1692"/>
              <a:gd name="T56" fmla="*/ 322 w 1898"/>
              <a:gd name="T57" fmla="*/ 1032 h 1692"/>
              <a:gd name="T58" fmla="*/ 345 w 1898"/>
              <a:gd name="T59" fmla="*/ 1007 h 1692"/>
              <a:gd name="T60" fmla="*/ 228 w 1898"/>
              <a:gd name="T61" fmla="*/ 939 h 1692"/>
              <a:gd name="T62" fmla="*/ 139 w 1898"/>
              <a:gd name="T63" fmla="*/ 834 h 1692"/>
              <a:gd name="T64" fmla="*/ 87 w 1898"/>
              <a:gd name="T65" fmla="*/ 700 h 1692"/>
              <a:gd name="T66" fmla="*/ 77 w 1898"/>
              <a:gd name="T67" fmla="*/ 595 h 1692"/>
              <a:gd name="T68" fmla="*/ 205 w 1898"/>
              <a:gd name="T69" fmla="*/ 643 h 1692"/>
              <a:gd name="T70" fmla="*/ 189 w 1898"/>
              <a:gd name="T71" fmla="*/ 590 h 1692"/>
              <a:gd name="T72" fmla="*/ 117 w 1898"/>
              <a:gd name="T73" fmla="*/ 477 h 1692"/>
              <a:gd name="T74" fmla="*/ 82 w 1898"/>
              <a:gd name="T75" fmla="*/ 342 h 1692"/>
              <a:gd name="T76" fmla="*/ 88 w 1898"/>
              <a:gd name="T77" fmla="*/ 201 h 1692"/>
              <a:gd name="T78" fmla="*/ 132 w 1898"/>
              <a:gd name="T79" fmla="*/ 78 h 1692"/>
              <a:gd name="T80" fmla="*/ 293 w 1898"/>
              <a:gd name="T81" fmla="*/ 255 h 1692"/>
              <a:gd name="T82" fmla="*/ 484 w 1898"/>
              <a:gd name="T83" fmla="*/ 391 h 1692"/>
              <a:gd name="T84" fmla="*/ 700 w 1898"/>
              <a:gd name="T85" fmla="*/ 483 h 1692"/>
              <a:gd name="T86" fmla="*/ 934 w 1898"/>
              <a:gd name="T87" fmla="*/ 524 h 1692"/>
              <a:gd name="T88" fmla="*/ 928 w 1898"/>
              <a:gd name="T89" fmla="*/ 373 h 1692"/>
              <a:gd name="T90" fmla="*/ 970 w 1898"/>
              <a:gd name="T91" fmla="*/ 226 h 1692"/>
              <a:gd name="T92" fmla="*/ 1056 w 1898"/>
              <a:gd name="T93" fmla="*/ 108 h 1692"/>
              <a:gd name="T94" fmla="*/ 1173 w 1898"/>
              <a:gd name="T95" fmla="*/ 29 h 1692"/>
              <a:gd name="T96" fmla="*/ 1314 w 1898"/>
              <a:gd name="T97" fmla="*/ 0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98" h="1692">
                <a:moveTo>
                  <a:pt x="1314" y="0"/>
                </a:moveTo>
                <a:lnTo>
                  <a:pt x="1362" y="3"/>
                </a:lnTo>
                <a:lnTo>
                  <a:pt x="1407" y="12"/>
                </a:lnTo>
                <a:lnTo>
                  <a:pt x="1451" y="26"/>
                </a:lnTo>
                <a:lnTo>
                  <a:pt x="1491" y="46"/>
                </a:lnTo>
                <a:lnTo>
                  <a:pt x="1530" y="71"/>
                </a:lnTo>
                <a:lnTo>
                  <a:pt x="1566" y="101"/>
                </a:lnTo>
                <a:lnTo>
                  <a:pt x="1598" y="134"/>
                </a:lnTo>
                <a:lnTo>
                  <a:pt x="1664" y="118"/>
                </a:lnTo>
                <a:lnTo>
                  <a:pt x="1727" y="95"/>
                </a:lnTo>
                <a:lnTo>
                  <a:pt x="1788" y="65"/>
                </a:lnTo>
                <a:lnTo>
                  <a:pt x="1845" y="31"/>
                </a:lnTo>
                <a:lnTo>
                  <a:pt x="1829" y="80"/>
                </a:lnTo>
                <a:lnTo>
                  <a:pt x="1806" y="125"/>
                </a:lnTo>
                <a:lnTo>
                  <a:pt x="1779" y="167"/>
                </a:lnTo>
                <a:lnTo>
                  <a:pt x="1748" y="204"/>
                </a:lnTo>
                <a:lnTo>
                  <a:pt x="1712" y="238"/>
                </a:lnTo>
                <a:lnTo>
                  <a:pt x="1675" y="267"/>
                </a:lnTo>
                <a:lnTo>
                  <a:pt x="1732" y="257"/>
                </a:lnTo>
                <a:lnTo>
                  <a:pt x="1790" y="242"/>
                </a:lnTo>
                <a:lnTo>
                  <a:pt x="1844" y="223"/>
                </a:lnTo>
                <a:lnTo>
                  <a:pt x="1898" y="200"/>
                </a:lnTo>
                <a:lnTo>
                  <a:pt x="1865" y="251"/>
                </a:lnTo>
                <a:lnTo>
                  <a:pt x="1829" y="298"/>
                </a:lnTo>
                <a:lnTo>
                  <a:pt x="1790" y="342"/>
                </a:lnTo>
                <a:lnTo>
                  <a:pt x="1748" y="384"/>
                </a:lnTo>
                <a:lnTo>
                  <a:pt x="1704" y="421"/>
                </a:lnTo>
                <a:lnTo>
                  <a:pt x="1705" y="477"/>
                </a:lnTo>
                <a:lnTo>
                  <a:pt x="1703" y="540"/>
                </a:lnTo>
                <a:lnTo>
                  <a:pt x="1699" y="603"/>
                </a:lnTo>
                <a:lnTo>
                  <a:pt x="1690" y="666"/>
                </a:lnTo>
                <a:lnTo>
                  <a:pt x="1679" y="730"/>
                </a:lnTo>
                <a:lnTo>
                  <a:pt x="1665" y="794"/>
                </a:lnTo>
                <a:lnTo>
                  <a:pt x="1647" y="858"/>
                </a:lnTo>
                <a:lnTo>
                  <a:pt x="1626" y="920"/>
                </a:lnTo>
                <a:lnTo>
                  <a:pt x="1603" y="982"/>
                </a:lnTo>
                <a:lnTo>
                  <a:pt x="1576" y="1042"/>
                </a:lnTo>
                <a:lnTo>
                  <a:pt x="1547" y="1102"/>
                </a:lnTo>
                <a:lnTo>
                  <a:pt x="1514" y="1160"/>
                </a:lnTo>
                <a:lnTo>
                  <a:pt x="1479" y="1215"/>
                </a:lnTo>
                <a:lnTo>
                  <a:pt x="1440" y="1270"/>
                </a:lnTo>
                <a:lnTo>
                  <a:pt x="1398" y="1322"/>
                </a:lnTo>
                <a:lnTo>
                  <a:pt x="1353" y="1371"/>
                </a:lnTo>
                <a:lnTo>
                  <a:pt x="1306" y="1417"/>
                </a:lnTo>
                <a:lnTo>
                  <a:pt x="1256" y="1461"/>
                </a:lnTo>
                <a:lnTo>
                  <a:pt x="1202" y="1502"/>
                </a:lnTo>
                <a:lnTo>
                  <a:pt x="1146" y="1540"/>
                </a:lnTo>
                <a:lnTo>
                  <a:pt x="1087" y="1573"/>
                </a:lnTo>
                <a:lnTo>
                  <a:pt x="1025" y="1604"/>
                </a:lnTo>
                <a:lnTo>
                  <a:pt x="961" y="1630"/>
                </a:lnTo>
                <a:lnTo>
                  <a:pt x="893" y="1652"/>
                </a:lnTo>
                <a:lnTo>
                  <a:pt x="823" y="1669"/>
                </a:lnTo>
                <a:lnTo>
                  <a:pt x="751" y="1681"/>
                </a:lnTo>
                <a:lnTo>
                  <a:pt x="676" y="1690"/>
                </a:lnTo>
                <a:lnTo>
                  <a:pt x="597" y="1692"/>
                </a:lnTo>
                <a:lnTo>
                  <a:pt x="515" y="1688"/>
                </a:lnTo>
                <a:lnTo>
                  <a:pt x="435" y="1679"/>
                </a:lnTo>
                <a:lnTo>
                  <a:pt x="357" y="1663"/>
                </a:lnTo>
                <a:lnTo>
                  <a:pt x="281" y="1641"/>
                </a:lnTo>
                <a:lnTo>
                  <a:pt x="206" y="1614"/>
                </a:lnTo>
                <a:lnTo>
                  <a:pt x="135" y="1581"/>
                </a:lnTo>
                <a:lnTo>
                  <a:pt x="66" y="1543"/>
                </a:lnTo>
                <a:lnTo>
                  <a:pt x="0" y="1500"/>
                </a:lnTo>
                <a:lnTo>
                  <a:pt x="46" y="1504"/>
                </a:lnTo>
                <a:lnTo>
                  <a:pt x="93" y="1506"/>
                </a:lnTo>
                <a:lnTo>
                  <a:pt x="160" y="1503"/>
                </a:lnTo>
                <a:lnTo>
                  <a:pt x="226" y="1494"/>
                </a:lnTo>
                <a:lnTo>
                  <a:pt x="291" y="1478"/>
                </a:lnTo>
                <a:lnTo>
                  <a:pt x="353" y="1457"/>
                </a:lnTo>
                <a:lnTo>
                  <a:pt x="413" y="1431"/>
                </a:lnTo>
                <a:lnTo>
                  <a:pt x="470" y="1399"/>
                </a:lnTo>
                <a:lnTo>
                  <a:pt x="525" y="1364"/>
                </a:lnTo>
                <a:lnTo>
                  <a:pt x="576" y="1323"/>
                </a:lnTo>
                <a:lnTo>
                  <a:pt x="531" y="1319"/>
                </a:lnTo>
                <a:lnTo>
                  <a:pt x="487" y="1309"/>
                </a:lnTo>
                <a:lnTo>
                  <a:pt x="444" y="1295"/>
                </a:lnTo>
                <a:lnTo>
                  <a:pt x="404" y="1275"/>
                </a:lnTo>
                <a:lnTo>
                  <a:pt x="367" y="1251"/>
                </a:lnTo>
                <a:lnTo>
                  <a:pt x="332" y="1222"/>
                </a:lnTo>
                <a:lnTo>
                  <a:pt x="301" y="1190"/>
                </a:lnTo>
                <a:lnTo>
                  <a:pt x="272" y="1153"/>
                </a:lnTo>
                <a:lnTo>
                  <a:pt x="248" y="1114"/>
                </a:lnTo>
                <a:lnTo>
                  <a:pt x="228" y="1072"/>
                </a:lnTo>
                <a:lnTo>
                  <a:pt x="213" y="1027"/>
                </a:lnTo>
                <a:lnTo>
                  <a:pt x="249" y="1032"/>
                </a:lnTo>
                <a:lnTo>
                  <a:pt x="286" y="1034"/>
                </a:lnTo>
                <a:lnTo>
                  <a:pt x="322" y="1032"/>
                </a:lnTo>
                <a:lnTo>
                  <a:pt x="355" y="1028"/>
                </a:lnTo>
                <a:lnTo>
                  <a:pt x="389" y="1019"/>
                </a:lnTo>
                <a:lnTo>
                  <a:pt x="345" y="1007"/>
                </a:lnTo>
                <a:lnTo>
                  <a:pt x="304" y="989"/>
                </a:lnTo>
                <a:lnTo>
                  <a:pt x="265" y="966"/>
                </a:lnTo>
                <a:lnTo>
                  <a:pt x="228" y="939"/>
                </a:lnTo>
                <a:lnTo>
                  <a:pt x="195" y="907"/>
                </a:lnTo>
                <a:lnTo>
                  <a:pt x="166" y="873"/>
                </a:lnTo>
                <a:lnTo>
                  <a:pt x="139" y="834"/>
                </a:lnTo>
                <a:lnTo>
                  <a:pt x="117" y="792"/>
                </a:lnTo>
                <a:lnTo>
                  <a:pt x="100" y="747"/>
                </a:lnTo>
                <a:lnTo>
                  <a:pt x="87" y="700"/>
                </a:lnTo>
                <a:lnTo>
                  <a:pt x="79" y="652"/>
                </a:lnTo>
                <a:lnTo>
                  <a:pt x="77" y="600"/>
                </a:lnTo>
                <a:lnTo>
                  <a:pt x="77" y="595"/>
                </a:lnTo>
                <a:lnTo>
                  <a:pt x="117" y="616"/>
                </a:lnTo>
                <a:lnTo>
                  <a:pt x="160" y="633"/>
                </a:lnTo>
                <a:lnTo>
                  <a:pt x="205" y="643"/>
                </a:lnTo>
                <a:lnTo>
                  <a:pt x="252" y="649"/>
                </a:lnTo>
                <a:lnTo>
                  <a:pt x="219" y="620"/>
                </a:lnTo>
                <a:lnTo>
                  <a:pt x="189" y="590"/>
                </a:lnTo>
                <a:lnTo>
                  <a:pt x="161" y="555"/>
                </a:lnTo>
                <a:lnTo>
                  <a:pt x="137" y="518"/>
                </a:lnTo>
                <a:lnTo>
                  <a:pt x="117" y="477"/>
                </a:lnTo>
                <a:lnTo>
                  <a:pt x="101" y="434"/>
                </a:lnTo>
                <a:lnTo>
                  <a:pt x="89" y="389"/>
                </a:lnTo>
                <a:lnTo>
                  <a:pt x="82" y="342"/>
                </a:lnTo>
                <a:lnTo>
                  <a:pt x="80" y="292"/>
                </a:lnTo>
                <a:lnTo>
                  <a:pt x="82" y="246"/>
                </a:lnTo>
                <a:lnTo>
                  <a:pt x="88" y="201"/>
                </a:lnTo>
                <a:lnTo>
                  <a:pt x="98" y="158"/>
                </a:lnTo>
                <a:lnTo>
                  <a:pt x="114" y="118"/>
                </a:lnTo>
                <a:lnTo>
                  <a:pt x="132" y="78"/>
                </a:lnTo>
                <a:lnTo>
                  <a:pt x="182" y="141"/>
                </a:lnTo>
                <a:lnTo>
                  <a:pt x="236" y="199"/>
                </a:lnTo>
                <a:lnTo>
                  <a:pt x="293" y="255"/>
                </a:lnTo>
                <a:lnTo>
                  <a:pt x="354" y="305"/>
                </a:lnTo>
                <a:lnTo>
                  <a:pt x="417" y="350"/>
                </a:lnTo>
                <a:lnTo>
                  <a:pt x="484" y="391"/>
                </a:lnTo>
                <a:lnTo>
                  <a:pt x="553" y="428"/>
                </a:lnTo>
                <a:lnTo>
                  <a:pt x="625" y="458"/>
                </a:lnTo>
                <a:lnTo>
                  <a:pt x="700" y="483"/>
                </a:lnTo>
                <a:lnTo>
                  <a:pt x="776" y="503"/>
                </a:lnTo>
                <a:lnTo>
                  <a:pt x="855" y="517"/>
                </a:lnTo>
                <a:lnTo>
                  <a:pt x="934" y="524"/>
                </a:lnTo>
                <a:lnTo>
                  <a:pt x="927" y="477"/>
                </a:lnTo>
                <a:lnTo>
                  <a:pt x="925" y="426"/>
                </a:lnTo>
                <a:lnTo>
                  <a:pt x="928" y="373"/>
                </a:lnTo>
                <a:lnTo>
                  <a:pt x="936" y="322"/>
                </a:lnTo>
                <a:lnTo>
                  <a:pt x="951" y="273"/>
                </a:lnTo>
                <a:lnTo>
                  <a:pt x="970" y="226"/>
                </a:lnTo>
                <a:lnTo>
                  <a:pt x="994" y="182"/>
                </a:lnTo>
                <a:lnTo>
                  <a:pt x="1023" y="144"/>
                </a:lnTo>
                <a:lnTo>
                  <a:pt x="1056" y="108"/>
                </a:lnTo>
                <a:lnTo>
                  <a:pt x="1091" y="77"/>
                </a:lnTo>
                <a:lnTo>
                  <a:pt x="1131" y="49"/>
                </a:lnTo>
                <a:lnTo>
                  <a:pt x="1173" y="29"/>
                </a:lnTo>
                <a:lnTo>
                  <a:pt x="1218" y="13"/>
                </a:lnTo>
                <a:lnTo>
                  <a:pt x="1265" y="3"/>
                </a:lnTo>
                <a:lnTo>
                  <a:pt x="131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C058246-13E8-4C9D-9469-6D80B7842404}"/>
              </a:ext>
            </a:extLst>
          </p:cNvPr>
          <p:cNvSpPr/>
          <p:nvPr/>
        </p:nvSpPr>
        <p:spPr>
          <a:xfrm>
            <a:off x="999035" y="4321884"/>
            <a:ext cx="1200330" cy="1155678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7C3ECA-E9B3-4467-B8F6-6B8DC1CFFFF3}"/>
              </a:ext>
            </a:extLst>
          </p:cNvPr>
          <p:cNvGrpSpPr/>
          <p:nvPr/>
        </p:nvGrpSpPr>
        <p:grpSpPr>
          <a:xfrm>
            <a:off x="1266943" y="4708663"/>
            <a:ext cx="664511" cy="382127"/>
            <a:chOff x="163954" y="245844"/>
            <a:chExt cx="727861" cy="434726"/>
          </a:xfrm>
          <a:solidFill>
            <a:srgbClr val="008000"/>
          </a:solidFill>
        </p:grpSpPr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7F2992D-AEAB-47CA-A2BB-52ABD1F9232F}"/>
                </a:ext>
              </a:extLst>
            </p:cNvPr>
            <p:cNvSpPr/>
            <p:nvPr/>
          </p:nvSpPr>
          <p:spPr>
            <a:xfrm flipV="1">
              <a:off x="163954" y="471541"/>
              <a:ext cx="727861" cy="209029"/>
            </a:xfrm>
            <a:custGeom>
              <a:avLst/>
              <a:gdLst>
                <a:gd name="connsiteX0" fmla="*/ 315411 w 785097"/>
                <a:gd name="connsiteY0" fmla="*/ 218554 h 218554"/>
                <a:gd name="connsiteX1" fmla="*/ 392549 w 785097"/>
                <a:gd name="connsiteY1" fmla="*/ 165103 h 218554"/>
                <a:gd name="connsiteX2" fmla="*/ 469687 w 785097"/>
                <a:gd name="connsiteY2" fmla="*/ 218554 h 218554"/>
                <a:gd name="connsiteX3" fmla="*/ 785097 w 785097"/>
                <a:gd name="connsiteY3" fmla="*/ 0 h 218554"/>
                <a:gd name="connsiteX4" fmla="*/ 0 w 785097"/>
                <a:gd name="connsiteY4" fmla="*/ 0 h 218554"/>
                <a:gd name="connsiteX5" fmla="*/ 315411 w 785097"/>
                <a:gd name="connsiteY5" fmla="*/ 218554 h 218554"/>
                <a:gd name="connsiteX0" fmla="*/ 287158 w 785097"/>
                <a:gd name="connsiteY0" fmla="*/ 209029 h 218554"/>
                <a:gd name="connsiteX1" fmla="*/ 392549 w 785097"/>
                <a:gd name="connsiteY1" fmla="*/ 165103 h 218554"/>
                <a:gd name="connsiteX2" fmla="*/ 469687 w 785097"/>
                <a:gd name="connsiteY2" fmla="*/ 218554 h 218554"/>
                <a:gd name="connsiteX3" fmla="*/ 785097 w 785097"/>
                <a:gd name="connsiteY3" fmla="*/ 0 h 218554"/>
                <a:gd name="connsiteX4" fmla="*/ 0 w 785097"/>
                <a:gd name="connsiteY4" fmla="*/ 0 h 218554"/>
                <a:gd name="connsiteX5" fmla="*/ 287158 w 785097"/>
                <a:gd name="connsiteY5" fmla="*/ 209029 h 218554"/>
                <a:gd name="connsiteX0" fmla="*/ 287158 w 785097"/>
                <a:gd name="connsiteY0" fmla="*/ 209029 h 209029"/>
                <a:gd name="connsiteX1" fmla="*/ 392549 w 785097"/>
                <a:gd name="connsiteY1" fmla="*/ 165103 h 209029"/>
                <a:gd name="connsiteX2" fmla="*/ 500509 w 785097"/>
                <a:gd name="connsiteY2" fmla="*/ 209029 h 209029"/>
                <a:gd name="connsiteX3" fmla="*/ 785097 w 785097"/>
                <a:gd name="connsiteY3" fmla="*/ 0 h 209029"/>
                <a:gd name="connsiteX4" fmla="*/ 0 w 785097"/>
                <a:gd name="connsiteY4" fmla="*/ 0 h 209029"/>
                <a:gd name="connsiteX5" fmla="*/ 287158 w 785097"/>
                <a:gd name="connsiteY5" fmla="*/ 209029 h 209029"/>
                <a:gd name="connsiteX0" fmla="*/ 287158 w 785097"/>
                <a:gd name="connsiteY0" fmla="*/ 209029 h 209029"/>
                <a:gd name="connsiteX1" fmla="*/ 397687 w 785097"/>
                <a:gd name="connsiteY1" fmla="*/ 134147 h 209029"/>
                <a:gd name="connsiteX2" fmla="*/ 500509 w 785097"/>
                <a:gd name="connsiteY2" fmla="*/ 209029 h 209029"/>
                <a:gd name="connsiteX3" fmla="*/ 785097 w 785097"/>
                <a:gd name="connsiteY3" fmla="*/ 0 h 209029"/>
                <a:gd name="connsiteX4" fmla="*/ 0 w 785097"/>
                <a:gd name="connsiteY4" fmla="*/ 0 h 209029"/>
                <a:gd name="connsiteX5" fmla="*/ 287158 w 785097"/>
                <a:gd name="connsiteY5" fmla="*/ 209029 h 209029"/>
                <a:gd name="connsiteX0" fmla="*/ 287158 w 785097"/>
                <a:gd name="connsiteY0" fmla="*/ 209029 h 209029"/>
                <a:gd name="connsiteX1" fmla="*/ 387413 w 785097"/>
                <a:gd name="connsiteY1" fmla="*/ 122241 h 209029"/>
                <a:gd name="connsiteX2" fmla="*/ 500509 w 785097"/>
                <a:gd name="connsiteY2" fmla="*/ 209029 h 209029"/>
                <a:gd name="connsiteX3" fmla="*/ 785097 w 785097"/>
                <a:gd name="connsiteY3" fmla="*/ 0 h 209029"/>
                <a:gd name="connsiteX4" fmla="*/ 0 w 785097"/>
                <a:gd name="connsiteY4" fmla="*/ 0 h 209029"/>
                <a:gd name="connsiteX5" fmla="*/ 287158 w 785097"/>
                <a:gd name="connsiteY5" fmla="*/ 209029 h 209029"/>
                <a:gd name="connsiteX0" fmla="*/ 287158 w 785097"/>
                <a:gd name="connsiteY0" fmla="*/ 209029 h 209029"/>
                <a:gd name="connsiteX1" fmla="*/ 392549 w 785097"/>
                <a:gd name="connsiteY1" fmla="*/ 138910 h 209029"/>
                <a:gd name="connsiteX2" fmla="*/ 500509 w 785097"/>
                <a:gd name="connsiteY2" fmla="*/ 209029 h 209029"/>
                <a:gd name="connsiteX3" fmla="*/ 785097 w 785097"/>
                <a:gd name="connsiteY3" fmla="*/ 0 h 209029"/>
                <a:gd name="connsiteX4" fmla="*/ 0 w 785097"/>
                <a:gd name="connsiteY4" fmla="*/ 0 h 209029"/>
                <a:gd name="connsiteX5" fmla="*/ 287158 w 785097"/>
                <a:gd name="connsiteY5" fmla="*/ 209029 h 20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097" h="209029">
                  <a:moveTo>
                    <a:pt x="287158" y="209029"/>
                  </a:moveTo>
                  <a:lnTo>
                    <a:pt x="392549" y="138910"/>
                  </a:lnTo>
                  <a:lnTo>
                    <a:pt x="500509" y="209029"/>
                  </a:lnTo>
                  <a:lnTo>
                    <a:pt x="785097" y="0"/>
                  </a:lnTo>
                  <a:lnTo>
                    <a:pt x="0" y="0"/>
                  </a:lnTo>
                  <a:lnTo>
                    <a:pt x="287158" y="2090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Isosceles Triangle 90">
              <a:extLst>
                <a:ext uri="{FF2B5EF4-FFF2-40B4-BE49-F238E27FC236}">
                  <a16:creationId xmlns:a16="http://schemas.microsoft.com/office/drawing/2014/main" id="{02B0D6A1-F54A-4E3D-8BAE-F54B9BAFE757}"/>
                </a:ext>
              </a:extLst>
            </p:cNvPr>
            <p:cNvSpPr/>
            <p:nvPr/>
          </p:nvSpPr>
          <p:spPr>
            <a:xfrm rot="5400000" flipV="1">
              <a:off x="583899" y="338416"/>
              <a:ext cx="372486" cy="243343"/>
            </a:xfrm>
            <a:custGeom>
              <a:avLst/>
              <a:gdLst>
                <a:gd name="connsiteX0" fmla="*/ 0 w 367724"/>
                <a:gd name="connsiteY0" fmla="*/ 252868 h 252868"/>
                <a:gd name="connsiteX1" fmla="*/ 183862 w 367724"/>
                <a:gd name="connsiteY1" fmla="*/ 0 h 252868"/>
                <a:gd name="connsiteX2" fmla="*/ 367724 w 367724"/>
                <a:gd name="connsiteY2" fmla="*/ 252868 h 252868"/>
                <a:gd name="connsiteX3" fmla="*/ 0 w 367724"/>
                <a:gd name="connsiteY3" fmla="*/ 252868 h 252868"/>
                <a:gd name="connsiteX0" fmla="*/ 0 w 367724"/>
                <a:gd name="connsiteY0" fmla="*/ 240962 h 240962"/>
                <a:gd name="connsiteX1" fmla="*/ 183862 w 367724"/>
                <a:gd name="connsiteY1" fmla="*/ 0 h 240962"/>
                <a:gd name="connsiteX2" fmla="*/ 367724 w 367724"/>
                <a:gd name="connsiteY2" fmla="*/ 240962 h 240962"/>
                <a:gd name="connsiteX3" fmla="*/ 0 w 367724"/>
                <a:gd name="connsiteY3" fmla="*/ 240962 h 240962"/>
                <a:gd name="connsiteX0" fmla="*/ 0 w 372486"/>
                <a:gd name="connsiteY0" fmla="*/ 240962 h 240962"/>
                <a:gd name="connsiteX1" fmla="*/ 183862 w 372486"/>
                <a:gd name="connsiteY1" fmla="*/ 0 h 240962"/>
                <a:gd name="connsiteX2" fmla="*/ 372486 w 372486"/>
                <a:gd name="connsiteY2" fmla="*/ 240962 h 240962"/>
                <a:gd name="connsiteX3" fmla="*/ 0 w 372486"/>
                <a:gd name="connsiteY3" fmla="*/ 240962 h 240962"/>
                <a:gd name="connsiteX0" fmla="*/ 0 w 372486"/>
                <a:gd name="connsiteY0" fmla="*/ 243343 h 243343"/>
                <a:gd name="connsiteX1" fmla="*/ 179100 w 372486"/>
                <a:gd name="connsiteY1" fmla="*/ 0 h 243343"/>
                <a:gd name="connsiteX2" fmla="*/ 372486 w 372486"/>
                <a:gd name="connsiteY2" fmla="*/ 243343 h 243343"/>
                <a:gd name="connsiteX3" fmla="*/ 0 w 372486"/>
                <a:gd name="connsiteY3" fmla="*/ 243343 h 24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86" h="243343">
                  <a:moveTo>
                    <a:pt x="0" y="243343"/>
                  </a:moveTo>
                  <a:lnTo>
                    <a:pt x="179100" y="0"/>
                  </a:lnTo>
                  <a:lnTo>
                    <a:pt x="372486" y="243343"/>
                  </a:lnTo>
                  <a:lnTo>
                    <a:pt x="0" y="243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Isosceles Triangle 90">
              <a:extLst>
                <a:ext uri="{FF2B5EF4-FFF2-40B4-BE49-F238E27FC236}">
                  <a16:creationId xmlns:a16="http://schemas.microsoft.com/office/drawing/2014/main" id="{754F8199-9884-4612-81F3-F77CFDDA8C15}"/>
                </a:ext>
              </a:extLst>
            </p:cNvPr>
            <p:cNvSpPr/>
            <p:nvPr/>
          </p:nvSpPr>
          <p:spPr>
            <a:xfrm rot="16200000" flipH="1" flipV="1">
              <a:off x="99717" y="341263"/>
              <a:ext cx="372486" cy="243343"/>
            </a:xfrm>
            <a:custGeom>
              <a:avLst/>
              <a:gdLst>
                <a:gd name="connsiteX0" fmla="*/ 0 w 367724"/>
                <a:gd name="connsiteY0" fmla="*/ 252868 h 252868"/>
                <a:gd name="connsiteX1" fmla="*/ 183862 w 367724"/>
                <a:gd name="connsiteY1" fmla="*/ 0 h 252868"/>
                <a:gd name="connsiteX2" fmla="*/ 367724 w 367724"/>
                <a:gd name="connsiteY2" fmla="*/ 252868 h 252868"/>
                <a:gd name="connsiteX3" fmla="*/ 0 w 367724"/>
                <a:gd name="connsiteY3" fmla="*/ 252868 h 252868"/>
                <a:gd name="connsiteX0" fmla="*/ 0 w 367724"/>
                <a:gd name="connsiteY0" fmla="*/ 240962 h 240962"/>
                <a:gd name="connsiteX1" fmla="*/ 183862 w 367724"/>
                <a:gd name="connsiteY1" fmla="*/ 0 h 240962"/>
                <a:gd name="connsiteX2" fmla="*/ 367724 w 367724"/>
                <a:gd name="connsiteY2" fmla="*/ 240962 h 240962"/>
                <a:gd name="connsiteX3" fmla="*/ 0 w 367724"/>
                <a:gd name="connsiteY3" fmla="*/ 240962 h 240962"/>
                <a:gd name="connsiteX0" fmla="*/ 0 w 372486"/>
                <a:gd name="connsiteY0" fmla="*/ 240962 h 240962"/>
                <a:gd name="connsiteX1" fmla="*/ 183862 w 372486"/>
                <a:gd name="connsiteY1" fmla="*/ 0 h 240962"/>
                <a:gd name="connsiteX2" fmla="*/ 372486 w 372486"/>
                <a:gd name="connsiteY2" fmla="*/ 240962 h 240962"/>
                <a:gd name="connsiteX3" fmla="*/ 0 w 372486"/>
                <a:gd name="connsiteY3" fmla="*/ 240962 h 240962"/>
                <a:gd name="connsiteX0" fmla="*/ 0 w 372486"/>
                <a:gd name="connsiteY0" fmla="*/ 243343 h 243343"/>
                <a:gd name="connsiteX1" fmla="*/ 179100 w 372486"/>
                <a:gd name="connsiteY1" fmla="*/ 0 h 243343"/>
                <a:gd name="connsiteX2" fmla="*/ 372486 w 372486"/>
                <a:gd name="connsiteY2" fmla="*/ 243343 h 243343"/>
                <a:gd name="connsiteX3" fmla="*/ 0 w 372486"/>
                <a:gd name="connsiteY3" fmla="*/ 243343 h 24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86" h="243343">
                  <a:moveTo>
                    <a:pt x="0" y="243343"/>
                  </a:moveTo>
                  <a:lnTo>
                    <a:pt x="179100" y="0"/>
                  </a:lnTo>
                  <a:lnTo>
                    <a:pt x="372486" y="243343"/>
                  </a:lnTo>
                  <a:lnTo>
                    <a:pt x="0" y="243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Isosceles Triangle 50" descr="email icon">
              <a:extLst>
                <a:ext uri="{FF2B5EF4-FFF2-40B4-BE49-F238E27FC236}">
                  <a16:creationId xmlns:a16="http://schemas.microsoft.com/office/drawing/2014/main" id="{DFBC4F74-793E-4AD9-8986-0E99BBF6C016}"/>
                </a:ext>
              </a:extLst>
            </p:cNvPr>
            <p:cNvSpPr/>
            <p:nvPr/>
          </p:nvSpPr>
          <p:spPr>
            <a:xfrm flipV="1">
              <a:off x="168710" y="245844"/>
              <a:ext cx="723101" cy="26482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0F96F6D7-3A57-4856-9F9D-D07F5BE4BC04}"/>
              </a:ext>
            </a:extLst>
          </p:cNvPr>
          <p:cNvSpPr txBox="1">
            <a:spLocks/>
          </p:cNvSpPr>
          <p:nvPr/>
        </p:nvSpPr>
        <p:spPr>
          <a:xfrm>
            <a:off x="2692914" y="5781368"/>
            <a:ext cx="2667259" cy="44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Wingdings 3" charset="2"/>
              <a:buNone/>
            </a:pPr>
            <a:r>
              <a:rPr lang="en-US" sz="200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@STARfreetool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4">
            <a:extLst>
              <a:ext uri="{FF2B5EF4-FFF2-40B4-BE49-F238E27FC236}">
                <a16:creationId xmlns:a16="http://schemas.microsoft.com/office/drawing/2014/main" id="{5E788C42-F6E5-497E-8423-B32F0984C37E}"/>
              </a:ext>
            </a:extLst>
          </p:cNvPr>
          <p:cNvSpPr txBox="1">
            <a:spLocks/>
          </p:cNvSpPr>
          <p:nvPr/>
        </p:nvSpPr>
        <p:spPr>
          <a:xfrm>
            <a:off x="5146373" y="5773345"/>
            <a:ext cx="2667259" cy="44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Wingdings 3" charset="2"/>
              <a:buNone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@</a:t>
            </a:r>
            <a:r>
              <a:rPr lang="en-US" sz="20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STARfreetool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4">
            <a:extLst>
              <a:ext uri="{FF2B5EF4-FFF2-40B4-BE49-F238E27FC236}">
                <a16:creationId xmlns:a16="http://schemas.microsoft.com/office/drawing/2014/main" id="{7F1BD459-8332-48C9-86FE-0F7D98503FB2}"/>
              </a:ext>
            </a:extLst>
          </p:cNvPr>
          <p:cNvSpPr txBox="1">
            <a:spLocks/>
          </p:cNvSpPr>
          <p:nvPr/>
        </p:nvSpPr>
        <p:spPr>
          <a:xfrm>
            <a:off x="7692284" y="5766223"/>
            <a:ext cx="3213776" cy="395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Wingdings 3" charset="2"/>
              <a:buNone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StarFreeTool.com</a:t>
            </a:r>
            <a:endParaRPr lang="en-US"/>
          </a:p>
        </p:txBody>
      </p:sp>
      <p:sp>
        <p:nvSpPr>
          <p:cNvPr id="55" name="Content Placeholder 4">
            <a:extLst>
              <a:ext uri="{FF2B5EF4-FFF2-40B4-BE49-F238E27FC236}">
                <a16:creationId xmlns:a16="http://schemas.microsoft.com/office/drawing/2014/main" id="{66CEA212-B5F2-4F2A-B163-5D6E5568C102}"/>
              </a:ext>
            </a:extLst>
          </p:cNvPr>
          <p:cNvSpPr txBox="1">
            <a:spLocks/>
          </p:cNvSpPr>
          <p:nvPr/>
        </p:nvSpPr>
        <p:spPr>
          <a:xfrm>
            <a:off x="-112100" y="5802668"/>
            <a:ext cx="3422601" cy="383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Wingdings 3" charset="2"/>
              <a:buNone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Star@ccswcd.com</a:t>
            </a:r>
          </a:p>
        </p:txBody>
      </p:sp>
      <p:pic>
        <p:nvPicPr>
          <p:cNvPr id="56" name="Picture 2" descr="Image result for facebook logo">
            <a:extLst>
              <a:ext uri="{FF2B5EF4-FFF2-40B4-BE49-F238E27FC236}">
                <a16:creationId xmlns:a16="http://schemas.microsoft.com/office/drawing/2014/main" id="{FE21B099-B7F5-43E5-A67B-3DB774612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r="20927"/>
          <a:stretch/>
        </p:blipFill>
        <p:spPr bwMode="auto">
          <a:xfrm>
            <a:off x="6010934" y="4346148"/>
            <a:ext cx="1311007" cy="115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1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6FCCA-7B64-49FC-ADBE-DCBCC961E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353" y="583616"/>
            <a:ext cx="7101578" cy="552057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Conservation is now </a:t>
            </a:r>
            <a:r>
              <a:rPr lang="en-US" b="1" dirty="0">
                <a:solidFill>
                  <a:srgbClr val="FFFF00"/>
                </a:solidFill>
              </a:rPr>
              <a:t>expected</a:t>
            </a:r>
          </a:p>
          <a:p>
            <a:r>
              <a:rPr lang="en-US" b="1" dirty="0">
                <a:solidFill>
                  <a:srgbClr val="FFFFFF"/>
                </a:solidFill>
              </a:rPr>
              <a:t>Government and industry seeking </a:t>
            </a:r>
            <a:r>
              <a:rPr lang="en-US" b="1" dirty="0">
                <a:solidFill>
                  <a:srgbClr val="FFFF00"/>
                </a:solidFill>
              </a:rPr>
              <a:t>solutions</a:t>
            </a:r>
          </a:p>
          <a:p>
            <a:r>
              <a:rPr lang="en-US" b="1" dirty="0">
                <a:solidFill>
                  <a:srgbClr val="FFFF00"/>
                </a:solidFill>
              </a:rPr>
              <a:t>Voluntary</a:t>
            </a:r>
            <a:r>
              <a:rPr lang="en-US" b="1" dirty="0">
                <a:solidFill>
                  <a:srgbClr val="FFFFFF"/>
                </a:solidFill>
              </a:rPr>
              <a:t> solution to local resource concerns</a:t>
            </a:r>
          </a:p>
          <a:p>
            <a:r>
              <a:rPr lang="en-US" b="1" dirty="0">
                <a:solidFill>
                  <a:srgbClr val="FFFFFF"/>
                </a:solidFill>
              </a:rPr>
              <a:t>Bottom-up solution to </a:t>
            </a:r>
            <a:r>
              <a:rPr lang="en-US" b="1" dirty="0">
                <a:solidFill>
                  <a:srgbClr val="FFFF00"/>
                </a:solidFill>
              </a:rPr>
              <a:t>measure</a:t>
            </a:r>
            <a:r>
              <a:rPr lang="en-US" b="1" dirty="0">
                <a:solidFill>
                  <a:srgbClr val="FFFFFF"/>
                </a:solidFill>
              </a:rPr>
              <a:t> conservation</a:t>
            </a:r>
          </a:p>
          <a:p>
            <a:r>
              <a:rPr lang="en-US" b="1" dirty="0">
                <a:solidFill>
                  <a:srgbClr val="FFFF00"/>
                </a:solidFill>
              </a:rPr>
              <a:t>Road map</a:t>
            </a:r>
            <a:r>
              <a:rPr lang="en-US" b="1" dirty="0">
                <a:solidFill>
                  <a:srgbClr val="FFFFFF"/>
                </a:solidFill>
              </a:rPr>
              <a:t> for conservation planning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56419-569F-4EE0-88D2-3C0BF7B1319D}"/>
              </a:ext>
            </a:extLst>
          </p:cNvPr>
          <p:cNvSpPr/>
          <p:nvPr/>
        </p:nvSpPr>
        <p:spPr>
          <a:xfrm>
            <a:off x="340091" y="321731"/>
            <a:ext cx="4139898" cy="62134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AD235-3684-4114-8B76-D021BC865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4" y="583616"/>
            <a:ext cx="3722141" cy="552057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5400" b="1" dirty="0">
                <a:solidFill>
                  <a:srgbClr val="FFFFFF"/>
                </a:solidFill>
                <a:latin typeface="+mn-lt"/>
              </a:rPr>
              <a:t>Why does STAR exist?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682F5-B3F2-4C9E-A5FF-1F77ACF01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20" y="5056908"/>
            <a:ext cx="1463919" cy="14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8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98D8-3CEB-4FAB-9771-A1B314D1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141" y="3710613"/>
            <a:ext cx="3531181" cy="771805"/>
          </a:xfrm>
        </p:spPr>
        <p:txBody>
          <a:bodyPr anchor="ctr">
            <a:noAutofit/>
          </a:bodyPr>
          <a:lstStyle/>
          <a:p>
            <a:r>
              <a:rPr lang="en-US" b="1" dirty="0">
                <a:latin typeface="+mn-lt"/>
              </a:rPr>
              <a:t>What is STAR?</a:t>
            </a:r>
          </a:p>
        </p:txBody>
      </p:sp>
      <p:pic>
        <p:nvPicPr>
          <p:cNvPr id="4" name="Picture 3" descr="A sign in front of a green field&#10;&#10;Description automatically generated">
            <a:extLst>
              <a:ext uri="{FF2B5EF4-FFF2-40B4-BE49-F238E27FC236}">
                <a16:creationId xmlns:a16="http://schemas.microsoft.com/office/drawing/2014/main" id="{6AF470DB-638D-47F4-936B-56D324CD5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7" b="81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C1EE6-9D50-4665-8115-B9CA02CDC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4500788"/>
            <a:ext cx="6215269" cy="21252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/>
              <a:t>Farmer-led </a:t>
            </a:r>
            <a:r>
              <a:rPr lang="en-US" b="1" dirty="0">
                <a:solidFill>
                  <a:srgbClr val="FF0000"/>
                </a:solidFill>
              </a:rPr>
              <a:t>FREE</a:t>
            </a:r>
            <a:r>
              <a:rPr lang="en-US" b="1" dirty="0"/>
              <a:t> tool that is simple</a:t>
            </a:r>
            <a:endParaRPr lang="en-US" b="1" dirty="0">
              <a:cs typeface="Calibri"/>
            </a:endParaRPr>
          </a:p>
          <a:p>
            <a:r>
              <a:rPr lang="en-US" b="1" dirty="0"/>
              <a:t>Locally identified resource concerns</a:t>
            </a:r>
          </a:p>
          <a:p>
            <a:r>
              <a:rPr lang="en-US" b="1" dirty="0"/>
              <a:t>Based on practices on individual fields</a:t>
            </a:r>
            <a:endParaRPr lang="en-US" b="1" dirty="0">
              <a:cs typeface="Calibri"/>
            </a:endParaRPr>
          </a:p>
          <a:p>
            <a:r>
              <a:rPr lang="en-US" b="1" dirty="0"/>
              <a:t>Local technical assistance</a:t>
            </a:r>
            <a:endParaRPr lang="en-US" b="1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AB03D-BC1B-439C-9560-8514702D2A37}"/>
              </a:ext>
            </a:extLst>
          </p:cNvPr>
          <p:cNvSpPr txBox="1"/>
          <p:nvPr/>
        </p:nvSpPr>
        <p:spPr>
          <a:xfrm>
            <a:off x="7152664" y="3710613"/>
            <a:ext cx="3531181" cy="24994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A2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78A2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A2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78A2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A2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78A2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62384E2-09F8-45B0-9999-734313F19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45" y="5366395"/>
            <a:ext cx="1463919" cy="14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9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39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DDEFA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DDEFA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0902F-3C65-4B6D-9559-600C22EC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5581" y="762983"/>
            <a:ext cx="3736815" cy="5330923"/>
          </a:xfrm>
        </p:spPr>
        <p:txBody>
          <a:bodyPr anchor="ctr"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Simple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Field Form completed for given crop year</a:t>
            </a:r>
            <a:endParaRPr lang="en-US" b="1" dirty="0">
              <a:cs typeface="Calibri" panose="020F0502020204030204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Points</a:t>
            </a:r>
            <a:r>
              <a:rPr lang="en-US" b="1" dirty="0">
                <a:solidFill>
                  <a:srgbClr val="FFFFFF"/>
                </a:solidFill>
              </a:rPr>
              <a:t> assigned for  each practice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b="1" dirty="0">
                <a:solidFill>
                  <a:srgbClr val="FFFFFF"/>
                </a:solidFill>
              </a:rPr>
              <a:t> Summary of points convert to a </a:t>
            </a:r>
            <a:r>
              <a:rPr lang="en-US" b="1" dirty="0">
                <a:solidFill>
                  <a:srgbClr val="FFFF00"/>
                </a:solidFill>
              </a:rPr>
              <a:t>STAR Rating</a:t>
            </a:r>
            <a:r>
              <a:rPr lang="en-US" b="1" dirty="0">
                <a:solidFill>
                  <a:srgbClr val="FFFFFF"/>
                </a:solidFill>
              </a:rPr>
              <a:t> of 1-5 STARs.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AAB1A0-21E3-4E96-9EF9-32E82EFD89C3}"/>
              </a:ext>
            </a:extLst>
          </p:cNvPr>
          <p:cNvSpPr/>
          <p:nvPr/>
        </p:nvSpPr>
        <p:spPr>
          <a:xfrm>
            <a:off x="365839" y="321731"/>
            <a:ext cx="7016792" cy="19642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A3C12-31D8-4F10-ADAF-4B649062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4" y="491258"/>
            <a:ext cx="6594189" cy="16252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Evaluation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1C3CE1C-4C91-4107-B5BA-F638C73B6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2954" r="3292" b="7163"/>
          <a:stretch/>
        </p:blipFill>
        <p:spPr>
          <a:xfrm>
            <a:off x="3858961" y="1847923"/>
            <a:ext cx="3546092" cy="4699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AF6E3BB-19EF-4A2B-A21D-E926934E3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1795" r="3495" b="7756"/>
          <a:stretch/>
        </p:blipFill>
        <p:spPr>
          <a:xfrm>
            <a:off x="234833" y="1739899"/>
            <a:ext cx="3703413" cy="4915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D3C9DE7-3E60-4AB8-9851-C603629FE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20" y="5056908"/>
            <a:ext cx="1463919" cy="14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6E3B-E1D8-4A77-83E2-FB8FEAF8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50" y="172700"/>
            <a:ext cx="3796186" cy="1047372"/>
          </a:xfr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Recognition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B36A379-F21D-4842-BFA5-C7069E95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46" y="3732032"/>
            <a:ext cx="2116365" cy="29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4D08C02F-C707-43F7-845D-6080CA0E4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18780"/>
            <a:ext cx="21145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E6F4E2D-4708-42DB-9EAB-9F397DDB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402" y="177933"/>
            <a:ext cx="2578564" cy="33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61594AAA-2E93-4DFA-901F-45565891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89" y="3731801"/>
            <a:ext cx="2151038" cy="28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A8E14EA2-0004-4552-99CB-3EC032E45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 b="4739"/>
          <a:stretch/>
        </p:blipFill>
        <p:spPr bwMode="auto">
          <a:xfrm>
            <a:off x="4826573" y="456124"/>
            <a:ext cx="4262091" cy="30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6624DA2E-C798-4BE3-B75F-9F4DB531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86" y="3675314"/>
            <a:ext cx="2147698" cy="28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7F5FD8-A82D-4B91-A84C-41B45970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53" y="1324248"/>
            <a:ext cx="2361897" cy="23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grass, outdoor, nature, plant&#10;&#10;Description automatically generated">
            <a:extLst>
              <a:ext uri="{FF2B5EF4-FFF2-40B4-BE49-F238E27FC236}">
                <a16:creationId xmlns:a16="http://schemas.microsoft.com/office/drawing/2014/main" id="{4946D0A1-4008-48A8-B2ED-448283C0F0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36133" r="48615" b="19645"/>
          <a:stretch/>
        </p:blipFill>
        <p:spPr>
          <a:xfrm rot="5400000">
            <a:off x="9223777" y="3975883"/>
            <a:ext cx="3067822" cy="22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0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B306A1D9-2F73-4006-9857-5ADBB82CB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23" y="1729882"/>
            <a:ext cx="3540909" cy="320619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BEB7C15-EAFE-4D01-9321-F15A99BD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60" y="5351877"/>
            <a:ext cx="1463919" cy="146391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8FAC917-6B1C-4BA8-B79C-5453FEB73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25472" r="65305" b="43215"/>
          <a:stretch/>
        </p:blipFill>
        <p:spPr>
          <a:xfrm>
            <a:off x="1612636" y="1910706"/>
            <a:ext cx="2662268" cy="141403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07D3DEA-2CDD-4A6E-8AF9-3B340CDDD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31" y="318480"/>
            <a:ext cx="3003338" cy="1195100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84EC0B-90C5-4BC7-9F19-73671B300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09" y="4499047"/>
            <a:ext cx="2739086" cy="1410223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85053E1-7133-4747-8191-775E43307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02" y="4488512"/>
            <a:ext cx="2202867" cy="144258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C6C708A-A1FA-4B8F-BBAA-1F8428C93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09" y="1910706"/>
            <a:ext cx="2069759" cy="149261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559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27CF-557F-449B-994A-5AE62261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4" y="172621"/>
            <a:ext cx="11676742" cy="168841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libri Light"/>
              </a:rPr>
              <a:t>STAR Structure – Who Implements STAR?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DE6DC6F-1F17-4346-9585-BEAB96990D58}"/>
              </a:ext>
            </a:extLst>
          </p:cNvPr>
          <p:cNvSpPr txBox="1"/>
          <p:nvPr/>
        </p:nvSpPr>
        <p:spPr>
          <a:xfrm>
            <a:off x="386954" y="2050441"/>
            <a:ext cx="11535322" cy="44012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Steps for those NOT licensed: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Share information with Board of Directors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srgbClr val="3F3F3F"/>
                </a:solidFill>
                <a:latin typeface="Calibri" panose="020F0502020204030204"/>
                <a:cs typeface="Calibri"/>
              </a:rPr>
              <a:t>Get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agreement paperwork completed</a:t>
            </a: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>
              <a:solidFill>
                <a:srgbClr val="3F3F3F"/>
              </a:solidFill>
              <a:latin typeface="Calibri" panose="020F0502020204030204"/>
              <a:cs typeface="Calibri"/>
            </a:endParaRP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3F3F3F"/>
                </a:solidFill>
                <a:latin typeface="Calibri" panose="020F0502020204030204"/>
                <a:cs typeface="Calibri"/>
              </a:rPr>
              <a:t>Steps once you are licensed: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srgbClr val="3F3F3F"/>
                </a:solidFill>
                <a:latin typeface="Calibri" panose="020F0502020204030204"/>
                <a:cs typeface="Calibri"/>
              </a:rPr>
              <a:t>Establish admin account with Web App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srgbClr val="3F3F3F"/>
                </a:solidFill>
                <a:latin typeface="Calibri" panose="020F0502020204030204"/>
                <a:cs typeface="Calibri"/>
              </a:rPr>
              <a:t>Promote STAR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Review and score “standard” field forms submitted</a:t>
            </a:r>
          </a:p>
          <a:p>
            <a:pPr marL="800100" lvl="1" indent="-342900"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Provide technical assistance for those who want to increase STAR Ratings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>
                <a:solidFill>
                  <a:srgbClr val="3F3F3F"/>
                </a:solidFill>
                <a:latin typeface="Calibri" panose="020F0502020204030204"/>
                <a:cs typeface="Calibri"/>
              </a:rPr>
              <a:t>Submit data summary at end of the Crop Year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" name="Graphic 5" descr="Handshake with solid fill">
            <a:extLst>
              <a:ext uri="{FF2B5EF4-FFF2-40B4-BE49-F238E27FC236}">
                <a16:creationId xmlns:a16="http://schemas.microsoft.com/office/drawing/2014/main" id="{4A1996BE-1495-49A0-AF54-DB495E979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1573" y="2725160"/>
            <a:ext cx="2680304" cy="26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042" y="6391398"/>
            <a:ext cx="41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B0B9D8C-37EA-4EC2-AFD0-75CEB9F1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b="21296"/>
          <a:stretch/>
        </p:blipFill>
        <p:spPr>
          <a:xfrm>
            <a:off x="0" y="-12136"/>
            <a:ext cx="12192000" cy="69689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0AEFBD-FFCA-4563-BCA8-B13104D7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77" y="4387341"/>
            <a:ext cx="2188723" cy="2188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1C03A-52FB-4E7F-97DC-38DA05AF7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39" b="2706"/>
          <a:stretch/>
        </p:blipFill>
        <p:spPr>
          <a:xfrm>
            <a:off x="473242" y="1006179"/>
            <a:ext cx="11245516" cy="58518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A98552-9397-44D9-8073-99926A9BB431}"/>
              </a:ext>
            </a:extLst>
          </p:cNvPr>
          <p:cNvSpPr txBox="1">
            <a:spLocks/>
          </p:cNvSpPr>
          <p:nvPr/>
        </p:nvSpPr>
        <p:spPr>
          <a:xfrm>
            <a:off x="856208" y="165252"/>
            <a:ext cx="5239792" cy="6635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fontAlgn="base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nn-NO" sz="3200" dirty="0"/>
              <a:t>Go to </a:t>
            </a:r>
            <a:r>
              <a:rPr lang="nn-NO" sz="32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www.starfreetool.com</a:t>
            </a:r>
            <a:r>
              <a:rPr lang="nn-NO" sz="3200" dirty="0">
                <a:solidFill>
                  <a:srgbClr val="0070C0"/>
                </a:solidFill>
              </a:rPr>
              <a:t> </a:t>
            </a:r>
          </a:p>
          <a:p>
            <a:pPr marL="0" indent="0" fontAlgn="base">
              <a:spcBef>
                <a:spcPts val="0"/>
              </a:spcBef>
              <a:buFont typeface="Wingdings 3" charset="2"/>
              <a:buNone/>
            </a:pPr>
            <a:endParaRPr lang="en-US" sz="2800" dirty="0"/>
          </a:p>
          <a:p>
            <a:pPr marL="0" indent="0">
              <a:buFont typeface="Wingdings 3" charset="2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921764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3F3F3F"/>
      </a:dk1>
      <a:lt1>
        <a:sysClr val="window" lastClr="FFFFFF"/>
      </a:lt1>
      <a:dk2>
        <a:srgbClr val="455F51"/>
      </a:dk2>
      <a:lt2>
        <a:srgbClr val="E3DED1"/>
      </a:lt2>
      <a:accent1>
        <a:srgbClr val="3F762A"/>
      </a:accent1>
      <a:accent2>
        <a:srgbClr val="678A26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06668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3F3F3F"/>
      </a:dk1>
      <a:lt1>
        <a:sysClr val="window" lastClr="FFFFFF"/>
      </a:lt1>
      <a:dk2>
        <a:srgbClr val="455F51"/>
      </a:dk2>
      <a:lt2>
        <a:srgbClr val="E3DED1"/>
      </a:lt2>
      <a:accent1>
        <a:srgbClr val="3F762A"/>
      </a:accent1>
      <a:accent2>
        <a:srgbClr val="678A26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06668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5646</TotalTime>
  <Words>387</Words>
  <Application>Microsoft Office PowerPoint</Application>
  <PresentationFormat>Widescreen</PresentationFormat>
  <Paragraphs>104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Trebuchet MS</vt:lpstr>
      <vt:lpstr>Tw Cen MT</vt:lpstr>
      <vt:lpstr>Wingdings</vt:lpstr>
      <vt:lpstr>Wingdings 3</vt:lpstr>
      <vt:lpstr>Facet</vt:lpstr>
      <vt:lpstr>Office Theme</vt:lpstr>
      <vt:lpstr>1_Office Theme</vt:lpstr>
      <vt:lpstr>PowerPoint Presentation</vt:lpstr>
      <vt:lpstr>Why was STAR created?</vt:lpstr>
      <vt:lpstr>Why does STAR exist?</vt:lpstr>
      <vt:lpstr>What is STAR?</vt:lpstr>
      <vt:lpstr>Evaluation</vt:lpstr>
      <vt:lpstr>Recognition</vt:lpstr>
      <vt:lpstr>PowerPoint Presentation</vt:lpstr>
      <vt:lpstr>STAR Structure – Who Implements STAR?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Questions, comments concerns?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Longbucco</dc:creator>
  <cp:lastModifiedBy>Nick Longbucco</cp:lastModifiedBy>
  <cp:revision>196</cp:revision>
  <dcterms:created xsi:type="dcterms:W3CDTF">2021-01-06T00:49:35Z</dcterms:created>
  <dcterms:modified xsi:type="dcterms:W3CDTF">2021-07-13T22:21:35Z</dcterms:modified>
</cp:coreProperties>
</file>